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handoutMasterIdLst>
    <p:handoutMasterId r:id="rId13"/>
  </p:handoutMasterIdLst>
  <p:sldIdLst>
    <p:sldId id="256" r:id="rId5"/>
    <p:sldId id="294" r:id="rId6"/>
    <p:sldId id="295" r:id="rId7"/>
    <p:sldId id="291" r:id="rId8"/>
    <p:sldId id="320" r:id="rId9"/>
    <p:sldId id="319" r:id="rId10"/>
    <p:sldId id="293" r:id="rId11"/>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F625BBF-C75D-4815-9BDB-9C4735C4047F}" v="63" dt="2022-01-05T09:42:50.565"/>
    <p1510:client id="{D6648B3E-DA34-4E4C-82E4-EAE4E6481587}" v="1" dt="2020-10-19T14:53:28.841"/>
    <p1510:client id="{EAE519C0-8223-8663-F786-689038210281}" v="225" dt="2020-10-21T07:25:33.2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p:cViewPr varScale="1">
        <p:scale>
          <a:sx n="121" d="100"/>
          <a:sy n="121" d="100"/>
        </p:scale>
        <p:origin x="1904"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ice Potter" userId="S::hisap@leeds.ac.uk::6eadd121-6e01-4b72-959c-a75e5d4fb65c" providerId="AD" clId="Web-{3F625BBF-C75D-4815-9BDB-9C4735C4047F}"/>
    <pc:docChg chg="delSld modSld sldOrd">
      <pc:chgData name="Alice Potter" userId="S::hisap@leeds.ac.uk::6eadd121-6e01-4b72-959c-a75e5d4fb65c" providerId="AD" clId="Web-{3F625BBF-C75D-4815-9BDB-9C4735C4047F}" dt="2022-01-05T09:42:50.565" v="39"/>
      <pc:docMkLst>
        <pc:docMk/>
      </pc:docMkLst>
      <pc:sldChg chg="del">
        <pc:chgData name="Alice Potter" userId="S::hisap@leeds.ac.uk::6eadd121-6e01-4b72-959c-a75e5d4fb65c" providerId="AD" clId="Web-{3F625BBF-C75D-4815-9BDB-9C4735C4047F}" dt="2022-01-05T09:39:32.482" v="5"/>
        <pc:sldMkLst>
          <pc:docMk/>
          <pc:sldMk cId="0" sldId="284"/>
        </pc:sldMkLst>
      </pc:sldChg>
      <pc:sldChg chg="del">
        <pc:chgData name="Alice Potter" userId="S::hisap@leeds.ac.uk::6eadd121-6e01-4b72-959c-a75e5d4fb65c" providerId="AD" clId="Web-{3F625BBF-C75D-4815-9BDB-9C4735C4047F}" dt="2022-01-05T09:39:23.466" v="2"/>
        <pc:sldMkLst>
          <pc:docMk/>
          <pc:sldMk cId="0" sldId="286"/>
        </pc:sldMkLst>
      </pc:sldChg>
      <pc:sldChg chg="del">
        <pc:chgData name="Alice Potter" userId="S::hisap@leeds.ac.uk::6eadd121-6e01-4b72-959c-a75e5d4fb65c" providerId="AD" clId="Web-{3F625BBF-C75D-4815-9BDB-9C4735C4047F}" dt="2022-01-05T09:39:26.591" v="3"/>
        <pc:sldMkLst>
          <pc:docMk/>
          <pc:sldMk cId="0" sldId="287"/>
        </pc:sldMkLst>
      </pc:sldChg>
      <pc:sldChg chg="del">
        <pc:chgData name="Alice Potter" userId="S::hisap@leeds.ac.uk::6eadd121-6e01-4b72-959c-a75e5d4fb65c" providerId="AD" clId="Web-{3F625BBF-C75D-4815-9BDB-9C4735C4047F}" dt="2022-01-05T09:39:19.716" v="1"/>
        <pc:sldMkLst>
          <pc:docMk/>
          <pc:sldMk cId="0" sldId="288"/>
        </pc:sldMkLst>
      </pc:sldChg>
      <pc:sldChg chg="del">
        <pc:chgData name="Alice Potter" userId="S::hisap@leeds.ac.uk::6eadd121-6e01-4b72-959c-a75e5d4fb65c" providerId="AD" clId="Web-{3F625BBF-C75D-4815-9BDB-9C4735C4047F}" dt="2022-01-05T09:40:00.139" v="7"/>
        <pc:sldMkLst>
          <pc:docMk/>
          <pc:sldMk cId="0" sldId="290"/>
        </pc:sldMkLst>
      </pc:sldChg>
      <pc:sldChg chg="del">
        <pc:chgData name="Alice Potter" userId="S::hisap@leeds.ac.uk::6eadd121-6e01-4b72-959c-a75e5d4fb65c" providerId="AD" clId="Web-{3F625BBF-C75D-4815-9BDB-9C4735C4047F}" dt="2022-01-05T09:40:41.515" v="10"/>
        <pc:sldMkLst>
          <pc:docMk/>
          <pc:sldMk cId="0" sldId="298"/>
        </pc:sldMkLst>
      </pc:sldChg>
      <pc:sldChg chg="del">
        <pc:chgData name="Alice Potter" userId="S::hisap@leeds.ac.uk::6eadd121-6e01-4b72-959c-a75e5d4fb65c" providerId="AD" clId="Web-{3F625BBF-C75D-4815-9BDB-9C4735C4047F}" dt="2022-01-05T09:42:50.565" v="39"/>
        <pc:sldMkLst>
          <pc:docMk/>
          <pc:sldMk cId="0" sldId="300"/>
        </pc:sldMkLst>
      </pc:sldChg>
      <pc:sldChg chg="del">
        <pc:chgData name="Alice Potter" userId="S::hisap@leeds.ac.uk::6eadd121-6e01-4b72-959c-a75e5d4fb65c" providerId="AD" clId="Web-{3F625BBF-C75D-4815-9BDB-9C4735C4047F}" dt="2022-01-05T09:39:53.420" v="6"/>
        <pc:sldMkLst>
          <pc:docMk/>
          <pc:sldMk cId="0" sldId="303"/>
        </pc:sldMkLst>
      </pc:sldChg>
      <pc:sldChg chg="ord">
        <pc:chgData name="Alice Potter" userId="S::hisap@leeds.ac.uk::6eadd121-6e01-4b72-959c-a75e5d4fb65c" providerId="AD" clId="Web-{3F625BBF-C75D-4815-9BDB-9C4735C4047F}" dt="2022-01-05T09:42:46.081" v="38"/>
        <pc:sldMkLst>
          <pc:docMk/>
          <pc:sldMk cId="1565869572" sldId="319"/>
        </pc:sldMkLst>
      </pc:sldChg>
      <pc:sldChg chg="modSp ord">
        <pc:chgData name="Alice Potter" userId="S::hisap@leeds.ac.uk::6eadd121-6e01-4b72-959c-a75e5d4fb65c" providerId="AD" clId="Web-{3F625BBF-C75D-4815-9BDB-9C4735C4047F}" dt="2022-01-05T09:42:37.002" v="37" actId="20577"/>
        <pc:sldMkLst>
          <pc:docMk/>
          <pc:sldMk cId="1149566503" sldId="320"/>
        </pc:sldMkLst>
        <pc:spChg chg="mod">
          <ac:chgData name="Alice Potter" userId="S::hisap@leeds.ac.uk::6eadd121-6e01-4b72-959c-a75e5d4fb65c" providerId="AD" clId="Web-{3F625BBF-C75D-4815-9BDB-9C4735C4047F}" dt="2022-01-05T09:42:37.002" v="37" actId="20577"/>
          <ac:spMkLst>
            <pc:docMk/>
            <pc:sldMk cId="1149566503" sldId="320"/>
            <ac:spMk id="31750" creationId="{00000000-0000-0000-0000-000000000000}"/>
          </ac:spMkLst>
        </pc:spChg>
      </pc:sldChg>
      <pc:sldChg chg="del">
        <pc:chgData name="Alice Potter" userId="S::hisap@leeds.ac.uk::6eadd121-6e01-4b72-959c-a75e5d4fb65c" providerId="AD" clId="Web-{3F625BBF-C75D-4815-9BDB-9C4735C4047F}" dt="2022-01-05T09:39:29.326" v="4"/>
        <pc:sldMkLst>
          <pc:docMk/>
          <pc:sldMk cId="2918724574" sldId="321"/>
        </pc:sldMkLst>
      </pc:sldChg>
      <pc:sldChg chg="del">
        <pc:chgData name="Alice Potter" userId="S::hisap@leeds.ac.uk::6eadd121-6e01-4b72-959c-a75e5d4fb65c" providerId="AD" clId="Web-{3F625BBF-C75D-4815-9BDB-9C4735C4047F}" dt="2022-01-05T09:38:36.090" v="0"/>
        <pc:sldMkLst>
          <pc:docMk/>
          <pc:sldMk cId="3099046095" sldId="322"/>
        </pc:sldMkLst>
      </pc:sldChg>
      <pc:sldChg chg="del">
        <pc:chgData name="Alice Potter" userId="S::hisap@leeds.ac.uk::6eadd121-6e01-4b72-959c-a75e5d4fb65c" providerId="AD" clId="Web-{3F625BBF-C75D-4815-9BDB-9C4735C4047F}" dt="2022-01-05T09:40:23.046" v="8"/>
        <pc:sldMkLst>
          <pc:docMk/>
          <pc:sldMk cId="2497368754" sldId="326"/>
        </pc:sldMkLst>
      </pc:sldChg>
      <pc:sldChg chg="del">
        <pc:chgData name="Alice Potter" userId="S::hisap@leeds.ac.uk::6eadd121-6e01-4b72-959c-a75e5d4fb65c" providerId="AD" clId="Web-{3F625BBF-C75D-4815-9BDB-9C4735C4047F}" dt="2022-01-05T09:40:26.452" v="9"/>
        <pc:sldMkLst>
          <pc:docMk/>
          <pc:sldMk cId="222173644" sldId="327"/>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atin typeface="Arial" charset="0"/>
              </a:defRPr>
            </a:lvl1pPr>
          </a:lstStyle>
          <a:p>
            <a:pPr>
              <a:defRPr/>
            </a:pPr>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atin typeface="Arial" charset="0"/>
              </a:defRPr>
            </a:lvl1pPr>
          </a:lstStyle>
          <a:p>
            <a:pPr>
              <a:defRPr/>
            </a:pPr>
            <a:fld id="{80ABA46D-5B82-4329-9699-FA1E84DA3744}" type="datetimeFigureOut">
              <a:rPr lang="en-GB"/>
              <a:pPr>
                <a:defRPr/>
              </a:pPr>
              <a:t>05/01/2022</a:t>
            </a:fld>
            <a:endParaRPr lang="en-GB"/>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atin typeface="Arial" charset="0"/>
              </a:defRPr>
            </a:lvl1pPr>
          </a:lstStyle>
          <a:p>
            <a:pPr>
              <a:defRPr/>
            </a:pPr>
            <a:endParaRPr lang="en-GB"/>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AE97C833-36B6-4B80-BAFA-DFA78F396E12}" type="slidenum">
              <a:rPr lang="en-GB" altLang="en-US"/>
              <a:pPr/>
              <a:t>‹#›</a:t>
            </a:fld>
            <a:endParaRPr lang="en-GB" altLang="en-US"/>
          </a:p>
        </p:txBody>
      </p:sp>
    </p:spTree>
    <p:extLst>
      <p:ext uri="{BB962C8B-B14F-4D97-AF65-F5344CB8AC3E}">
        <p14:creationId xmlns:p14="http://schemas.microsoft.com/office/powerpoint/2010/main" val="27852911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atin typeface="Arial" charset="0"/>
              </a:defRPr>
            </a:lvl1pPr>
          </a:lstStyle>
          <a:p>
            <a:pPr>
              <a:defRPr/>
            </a:pPr>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atin typeface="Arial" charset="0"/>
              </a:defRPr>
            </a:lvl1pPr>
          </a:lstStyle>
          <a:p>
            <a:pPr>
              <a:defRPr/>
            </a:pPr>
            <a:fld id="{AF9C86D5-ED84-4077-BADE-87FDFA6DFED9}" type="datetimeFigureOut">
              <a:rPr lang="en-GB"/>
              <a:pPr>
                <a:defRPr/>
              </a:pPr>
              <a:t>05/01/2022</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atin typeface="Arial" charset="0"/>
              </a:defRPr>
            </a:lvl1pPr>
          </a:lstStyle>
          <a:p>
            <a:pPr>
              <a:defRPr/>
            </a:pPr>
            <a:endParaRPr lang="en-GB"/>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69C24229-C316-40B4-9639-4880A828502A}" type="slidenum">
              <a:rPr lang="en-GB" altLang="en-US"/>
              <a:pPr/>
              <a:t>‹#›</a:t>
            </a:fld>
            <a:endParaRPr lang="en-GB" altLang="en-US"/>
          </a:p>
        </p:txBody>
      </p:sp>
    </p:spTree>
    <p:extLst>
      <p:ext uri="{BB962C8B-B14F-4D97-AF65-F5344CB8AC3E}">
        <p14:creationId xmlns:p14="http://schemas.microsoft.com/office/powerpoint/2010/main" val="43316508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59B8339-99DB-4419-BF96-52AF41933267}" type="slidenum">
              <a:rPr lang="en-GB" altLang="en-US"/>
              <a:pPr eaLnBrk="1" hangingPunct="1"/>
              <a:t>8</a:t>
            </a:fld>
            <a:endParaRPr lang="en-GB" altLang="en-US"/>
          </a:p>
        </p:txBody>
      </p:sp>
      <p:sp>
        <p:nvSpPr>
          <p:cNvPr id="3789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extLst>
      <p:ext uri="{BB962C8B-B14F-4D97-AF65-F5344CB8AC3E}">
        <p14:creationId xmlns:p14="http://schemas.microsoft.com/office/powerpoint/2010/main" val="35341295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8A560DB-10BB-4B39-B64D-060704CEC283}" type="slidenum">
              <a:rPr lang="en-GB" altLang="en-US"/>
              <a:pPr eaLnBrk="1" hangingPunct="1"/>
              <a:t>9</a:t>
            </a:fld>
            <a:endParaRPr lang="en-GB" altLang="en-US"/>
          </a:p>
        </p:txBody>
      </p:sp>
      <p:sp>
        <p:nvSpPr>
          <p:cNvPr id="3891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extLst>
      <p:ext uri="{BB962C8B-B14F-4D97-AF65-F5344CB8AC3E}">
        <p14:creationId xmlns:p14="http://schemas.microsoft.com/office/powerpoint/2010/main" val="1428782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DF579DC-3DA8-4F63-8785-74326242FDAD}" type="slidenum">
              <a:rPr lang="en-GB" altLang="en-US"/>
              <a:pPr eaLnBrk="1" hangingPunct="1"/>
              <a:t>12</a:t>
            </a:fld>
            <a:endParaRPr lang="en-GB" altLang="en-US"/>
          </a:p>
        </p:txBody>
      </p:sp>
      <p:sp>
        <p:nvSpPr>
          <p:cNvPr id="4198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extLst>
      <p:ext uri="{BB962C8B-B14F-4D97-AF65-F5344CB8AC3E}">
        <p14:creationId xmlns:p14="http://schemas.microsoft.com/office/powerpoint/2010/main" val="2935961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0FA87B4-E5BC-4575-A792-AEA258EFDA6D}" type="slidenum">
              <a:rPr lang="en-GB" altLang="en-US" smtClean="0">
                <a:latin typeface="Arial" panose="020B0604020202020204" pitchFamily="34" charset="0"/>
              </a:rPr>
              <a:pPr>
                <a:spcBef>
                  <a:spcPct val="0"/>
                </a:spcBef>
              </a:pPr>
              <a:t>18</a:t>
            </a:fld>
            <a:endParaRPr lang="en-GB" altLang="en-US">
              <a:latin typeface="Arial" panose="020B0604020202020204" pitchFamily="34" charset="0"/>
            </a:endParaRPr>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extLst>
      <p:ext uri="{BB962C8B-B14F-4D97-AF65-F5344CB8AC3E}">
        <p14:creationId xmlns:p14="http://schemas.microsoft.com/office/powerpoint/2010/main" val="24332464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9D90DC0-361A-4B17-811A-E6B4FB93522B}" type="slidenum">
              <a:rPr lang="en-GB" altLang="en-US" smtClean="0">
                <a:latin typeface="Arial" panose="020B0604020202020204" pitchFamily="34" charset="0"/>
              </a:rPr>
              <a:pPr>
                <a:spcBef>
                  <a:spcPct val="0"/>
                </a:spcBef>
              </a:pPr>
              <a:t>15</a:t>
            </a:fld>
            <a:endParaRPr lang="en-GB" altLang="en-US">
              <a:latin typeface="Arial" panose="020B0604020202020204" pitchFamily="34" charset="0"/>
            </a:endParaRPr>
          </a:p>
        </p:txBody>
      </p:sp>
      <p:sp>
        <p:nvSpPr>
          <p:cNvPr id="307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extLst>
      <p:ext uri="{BB962C8B-B14F-4D97-AF65-F5344CB8AC3E}">
        <p14:creationId xmlns:p14="http://schemas.microsoft.com/office/powerpoint/2010/main" val="16266720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D72A50C-AC0D-4F28-BD17-96E3A4920150}" type="slidenum">
              <a:rPr lang="en-GB" altLang="en-US"/>
              <a:pPr eaLnBrk="1" hangingPunct="1"/>
              <a:t>13</a:t>
            </a:fld>
            <a:endParaRPr lang="en-GB" altLang="en-US"/>
          </a:p>
        </p:txBody>
      </p:sp>
      <p:sp>
        <p:nvSpPr>
          <p:cNvPr id="4301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extLst>
      <p:ext uri="{BB962C8B-B14F-4D97-AF65-F5344CB8AC3E}">
        <p14:creationId xmlns:p14="http://schemas.microsoft.com/office/powerpoint/2010/main" val="11299823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8C76437F-565B-4936-8C32-4C00D6ABF322}" type="datetimeFigureOut">
              <a:rPr lang="en-GB"/>
              <a:pPr>
                <a:defRPr/>
              </a:pPr>
              <a:t>05/01/2022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72130827-CA82-4C95-8F84-F2C7ED120193}" type="slidenum">
              <a:rPr lang="en-GB" altLang="en-US"/>
              <a:pPr/>
              <a:t>‹#›</a:t>
            </a:fld>
            <a:endParaRPr lang="en-GB" altLang="en-US"/>
          </a:p>
        </p:txBody>
      </p:sp>
    </p:spTree>
    <p:extLst>
      <p:ext uri="{BB962C8B-B14F-4D97-AF65-F5344CB8AC3E}">
        <p14:creationId xmlns:p14="http://schemas.microsoft.com/office/powerpoint/2010/main" val="533371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0839B3DC-31A1-4534-A7D6-174102857B10}" type="datetimeFigureOut">
              <a:rPr lang="en-GB"/>
              <a:pPr>
                <a:defRPr/>
              </a:pPr>
              <a:t>05/01/2022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6E600C74-1538-4D7A-9ED2-A108416C4996}" type="slidenum">
              <a:rPr lang="en-GB" altLang="en-US"/>
              <a:pPr/>
              <a:t>‹#›</a:t>
            </a:fld>
            <a:endParaRPr lang="en-GB" altLang="en-US"/>
          </a:p>
        </p:txBody>
      </p:sp>
    </p:spTree>
    <p:extLst>
      <p:ext uri="{BB962C8B-B14F-4D97-AF65-F5344CB8AC3E}">
        <p14:creationId xmlns:p14="http://schemas.microsoft.com/office/powerpoint/2010/main" val="28018248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1C2C46FD-1B9A-4839-9F47-B585D248EC79}" type="datetimeFigureOut">
              <a:rPr lang="en-GB"/>
              <a:pPr>
                <a:defRPr/>
              </a:pPr>
              <a:t>05/01/2022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F7BDD8CA-2576-498C-9987-165F33013742}" type="slidenum">
              <a:rPr lang="en-GB" altLang="en-US"/>
              <a:pPr/>
              <a:t>‹#›</a:t>
            </a:fld>
            <a:endParaRPr lang="en-GB" altLang="en-US"/>
          </a:p>
        </p:txBody>
      </p:sp>
    </p:spTree>
    <p:extLst>
      <p:ext uri="{BB962C8B-B14F-4D97-AF65-F5344CB8AC3E}">
        <p14:creationId xmlns:p14="http://schemas.microsoft.com/office/powerpoint/2010/main" val="2767053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3E77BF64-529C-48B9-BEF2-408949F39473}" type="datetimeFigureOut">
              <a:rPr lang="en-GB"/>
              <a:pPr>
                <a:defRPr/>
              </a:pPr>
              <a:t>05/01/2022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6CF5C3A9-B5D3-4AAD-864C-5E4E92D05C3D}" type="slidenum">
              <a:rPr lang="en-GB" altLang="en-US"/>
              <a:pPr/>
              <a:t>‹#›</a:t>
            </a:fld>
            <a:endParaRPr lang="en-GB" altLang="en-US"/>
          </a:p>
        </p:txBody>
      </p:sp>
    </p:spTree>
    <p:extLst>
      <p:ext uri="{BB962C8B-B14F-4D97-AF65-F5344CB8AC3E}">
        <p14:creationId xmlns:p14="http://schemas.microsoft.com/office/powerpoint/2010/main" val="694605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450E87C1-65C1-4B0E-B854-84FBB75466E8}" type="datetimeFigureOut">
              <a:rPr lang="en-GB"/>
              <a:pPr>
                <a:defRPr/>
              </a:pPr>
              <a:t>05/01/2022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E79461B9-7695-4A6F-A2A3-5875D6F5E68F}" type="slidenum">
              <a:rPr lang="en-GB" altLang="en-US"/>
              <a:pPr/>
              <a:t>‹#›</a:t>
            </a:fld>
            <a:endParaRPr lang="en-GB" altLang="en-US"/>
          </a:p>
        </p:txBody>
      </p:sp>
    </p:spTree>
    <p:extLst>
      <p:ext uri="{BB962C8B-B14F-4D97-AF65-F5344CB8AC3E}">
        <p14:creationId xmlns:p14="http://schemas.microsoft.com/office/powerpoint/2010/main" val="3719020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fld id="{6424675A-9E84-43A9-B286-0A238CAD122E}" type="datetimeFigureOut">
              <a:rPr lang="en-GB"/>
              <a:pPr>
                <a:defRPr/>
              </a:pPr>
              <a:t>05/01/2022</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4583D58C-6F8B-40CD-94E7-06E56F800A5D}" type="slidenum">
              <a:rPr lang="en-GB" altLang="en-US"/>
              <a:pPr/>
              <a:t>‹#›</a:t>
            </a:fld>
            <a:endParaRPr lang="en-GB" altLang="en-US"/>
          </a:p>
        </p:txBody>
      </p:sp>
    </p:spTree>
    <p:extLst>
      <p:ext uri="{BB962C8B-B14F-4D97-AF65-F5344CB8AC3E}">
        <p14:creationId xmlns:p14="http://schemas.microsoft.com/office/powerpoint/2010/main" val="12300077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fld id="{446F5D72-9BC0-417C-8C22-82087033FA85}" type="datetimeFigureOut">
              <a:rPr lang="en-GB"/>
              <a:pPr>
                <a:defRPr/>
              </a:pPr>
              <a:t>05/01/2022</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fld id="{B5C49CD6-5454-4435-B286-0FF6F465ED45}" type="slidenum">
              <a:rPr lang="en-GB" altLang="en-US"/>
              <a:pPr/>
              <a:t>‹#›</a:t>
            </a:fld>
            <a:endParaRPr lang="en-GB" altLang="en-US"/>
          </a:p>
        </p:txBody>
      </p:sp>
    </p:spTree>
    <p:extLst>
      <p:ext uri="{BB962C8B-B14F-4D97-AF65-F5344CB8AC3E}">
        <p14:creationId xmlns:p14="http://schemas.microsoft.com/office/powerpoint/2010/main" val="2111221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EAE036E8-7822-4BF4-B09B-2621A2FD29AB}" type="datetimeFigureOut">
              <a:rPr lang="en-GB"/>
              <a:pPr>
                <a:defRPr/>
              </a:pPr>
              <a:t>05/01/2022</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fld id="{50F9FF09-DDC1-4960-A46E-3F8638CA4A21}" type="slidenum">
              <a:rPr lang="en-GB" altLang="en-US"/>
              <a:pPr/>
              <a:t>‹#›</a:t>
            </a:fld>
            <a:endParaRPr lang="en-GB" altLang="en-US"/>
          </a:p>
        </p:txBody>
      </p:sp>
    </p:spTree>
    <p:extLst>
      <p:ext uri="{BB962C8B-B14F-4D97-AF65-F5344CB8AC3E}">
        <p14:creationId xmlns:p14="http://schemas.microsoft.com/office/powerpoint/2010/main" val="2428110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00E1231-5227-4C13-8A47-51EC0DFF89AE}" type="datetimeFigureOut">
              <a:rPr lang="en-GB"/>
              <a:pPr>
                <a:defRPr/>
              </a:pPr>
              <a:t>05/01/2022</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fld id="{CBD78840-003E-4818-AEA5-869AD3572C84}" type="slidenum">
              <a:rPr lang="en-GB" altLang="en-US"/>
              <a:pPr/>
              <a:t>‹#›</a:t>
            </a:fld>
            <a:endParaRPr lang="en-GB" altLang="en-US"/>
          </a:p>
        </p:txBody>
      </p:sp>
    </p:spTree>
    <p:extLst>
      <p:ext uri="{BB962C8B-B14F-4D97-AF65-F5344CB8AC3E}">
        <p14:creationId xmlns:p14="http://schemas.microsoft.com/office/powerpoint/2010/main" val="2199237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789F57B-CEF5-4CE3-9AC2-522DD699BC80}" type="datetimeFigureOut">
              <a:rPr lang="en-GB"/>
              <a:pPr>
                <a:defRPr/>
              </a:pPr>
              <a:t>05/01/2022</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39C2559F-734F-44AC-952A-636308618029}" type="slidenum">
              <a:rPr lang="en-GB" altLang="en-US"/>
              <a:pPr/>
              <a:t>‹#›</a:t>
            </a:fld>
            <a:endParaRPr lang="en-GB" altLang="en-US"/>
          </a:p>
        </p:txBody>
      </p:sp>
    </p:spTree>
    <p:extLst>
      <p:ext uri="{BB962C8B-B14F-4D97-AF65-F5344CB8AC3E}">
        <p14:creationId xmlns:p14="http://schemas.microsoft.com/office/powerpoint/2010/main" val="409514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4E19A85-5BB9-4C47-975F-0D752C3A2805}" type="datetimeFigureOut">
              <a:rPr lang="en-GB"/>
              <a:pPr>
                <a:defRPr/>
              </a:pPr>
              <a:t>05/01/2022</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05049262-3862-4072-8000-99EEB85DE1DC}" type="slidenum">
              <a:rPr lang="en-GB" altLang="en-US"/>
              <a:pPr/>
              <a:t>‹#›</a:t>
            </a:fld>
            <a:endParaRPr lang="en-GB" altLang="en-US"/>
          </a:p>
        </p:txBody>
      </p:sp>
    </p:spTree>
    <p:extLst>
      <p:ext uri="{BB962C8B-B14F-4D97-AF65-F5344CB8AC3E}">
        <p14:creationId xmlns:p14="http://schemas.microsoft.com/office/powerpoint/2010/main" val="36624079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3075"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D5D11B4F-E4B9-4429-9610-0F3AC462D8BB}" type="datetimeFigureOut">
              <a:rPr lang="en-GB"/>
              <a:pPr>
                <a:defRPr/>
              </a:pPr>
              <a:t>05/01/2022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6265BF9A-8A9D-4F0B-B50A-A212597FBD23}"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www.leverhulme.ac.uk/"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rtlCol="0">
            <a:normAutofit fontScale="90000"/>
          </a:bodyPr>
          <a:lstStyle/>
          <a:p>
            <a:pPr eaLnBrk="1" fontAlgn="auto" hangingPunct="1">
              <a:spcAft>
                <a:spcPts val="0"/>
              </a:spcAft>
              <a:defRPr/>
            </a:pPr>
            <a:br>
              <a:rPr lang="en-GB" dirty="0"/>
            </a:br>
            <a:r>
              <a:rPr lang="en-GB" dirty="0">
                <a:solidFill>
                  <a:srgbClr val="92D050"/>
                </a:solidFill>
              </a:rPr>
              <a:t> </a:t>
            </a:r>
            <a:br>
              <a:rPr lang="en-GB" dirty="0">
                <a:solidFill>
                  <a:srgbClr val="92D050"/>
                </a:solidFill>
              </a:rPr>
            </a:br>
            <a:br>
              <a:rPr lang="en-GB" dirty="0">
                <a:solidFill>
                  <a:srgbClr val="92D050"/>
                </a:solidFill>
              </a:rPr>
            </a:br>
            <a:r>
              <a:rPr lang="en-GB" dirty="0">
                <a:solidFill>
                  <a:srgbClr val="C00000"/>
                </a:solidFill>
              </a:rPr>
              <a:t>EARLY CAREER FELLOWSHIPS </a:t>
            </a:r>
            <a:br>
              <a:rPr lang="en-GB" dirty="0"/>
            </a:br>
            <a:br>
              <a:rPr lang="en-GB" dirty="0"/>
            </a:br>
            <a:endParaRPr lang="en-GB" dirty="0">
              <a:solidFill>
                <a:srgbClr val="92D050"/>
              </a:solidFill>
            </a:endParaRPr>
          </a:p>
        </p:txBody>
      </p:sp>
      <p:sp>
        <p:nvSpPr>
          <p:cNvPr id="4099" name="Subtitle 2"/>
          <p:cNvSpPr>
            <a:spLocks noGrp="1"/>
          </p:cNvSpPr>
          <p:nvPr>
            <p:ph type="subTitle" idx="1"/>
          </p:nvPr>
        </p:nvSpPr>
        <p:spPr/>
        <p:txBody>
          <a:bodyPr/>
          <a:lstStyle/>
          <a:p>
            <a:pPr eaLnBrk="1" hangingPunct="1"/>
            <a:endParaRPr lang="en-GB" altLang="en-US" dirty="0">
              <a:solidFill>
                <a:schemeClr val="tx1"/>
              </a:solidFill>
            </a:endParaRPr>
          </a:p>
          <a:p>
            <a:pPr eaLnBrk="1" hangingPunct="1"/>
            <a:r>
              <a:rPr lang="en-GB" altLang="en-US" dirty="0">
                <a:solidFill>
                  <a:srgbClr val="C00000"/>
                </a:solidFill>
                <a:hlinkClick r:id="rId2"/>
              </a:rPr>
              <a:t>January 2018</a:t>
            </a:r>
          </a:p>
          <a:p>
            <a:pPr eaLnBrk="1" hangingPunct="1"/>
            <a:r>
              <a:rPr lang="en-GB" altLang="en-US" dirty="0">
                <a:solidFill>
                  <a:srgbClr val="C00000"/>
                </a:solidFill>
                <a:hlinkClick r:id="rId2"/>
              </a:rPr>
              <a:t>http://www.leverhulme.ac.uk/</a:t>
            </a:r>
            <a:endParaRPr lang="en-GB" altLang="en-US" dirty="0">
              <a:solidFill>
                <a:srgbClr val="C00000"/>
              </a:solidFill>
            </a:endParaRPr>
          </a:p>
          <a:p>
            <a:pPr eaLnBrk="1" hangingPunct="1"/>
            <a:endParaRPr lang="en-GB" altLang="en-US" dirty="0">
              <a:solidFill>
                <a:srgbClr val="C00000"/>
              </a:solidFil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01190"/>
            <a:ext cx="9144000" cy="305562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a:grpSpLocks/>
          </p:cNvGrpSpPr>
          <p:nvPr/>
        </p:nvGrpSpPr>
        <p:grpSpPr bwMode="auto">
          <a:xfrm>
            <a:off x="0" y="1"/>
            <a:ext cx="9144000" cy="1333500"/>
            <a:chOff x="48" y="48"/>
            <a:chExt cx="5664" cy="793"/>
          </a:xfrm>
          <a:solidFill>
            <a:srgbClr val="BD3304"/>
          </a:solidFill>
        </p:grpSpPr>
        <p:sp>
          <p:nvSpPr>
            <p:cNvPr id="123913" name="Rectangle 9"/>
            <p:cNvSpPr>
              <a:spLocks noChangeArrowheads="1"/>
            </p:cNvSpPr>
            <p:nvPr/>
          </p:nvSpPr>
          <p:spPr bwMode="ltGray">
            <a:xfrm>
              <a:off x="48" y="48"/>
              <a:ext cx="5664" cy="793"/>
            </a:xfrm>
            <a:prstGeom prst="rect">
              <a:avLst/>
            </a:prstGeom>
            <a:grpFill/>
            <a:ln w="9525">
              <a:noFill/>
              <a:miter lim="800000"/>
              <a:headEnd/>
              <a:tailEnd/>
            </a:ln>
            <a:effectLst/>
          </p:spPr>
          <p:txBody>
            <a:bodyPr wrap="none" anchor="ctr"/>
            <a:lstStyle/>
            <a:p>
              <a:pPr algn="ctr" eaLnBrk="0" hangingPunct="0">
                <a:defRPr/>
              </a:pPr>
              <a:endParaRPr lang="en-US" sz="2400">
                <a:solidFill>
                  <a:srgbClr val="8D010F"/>
                </a:solidFill>
                <a:latin typeface="Times" pitchFamily="18" charset="0"/>
              </a:endParaRPr>
            </a:p>
          </p:txBody>
        </p:sp>
        <p:pic>
          <p:nvPicPr>
            <p:cNvPr id="123914" name="Picture 10" descr="LeedsUniWhite"/>
            <p:cNvPicPr>
              <a:picLocks noChangeAspect="1" noChangeArrowheads="1"/>
            </p:cNvPicPr>
            <p:nvPr/>
          </p:nvPicPr>
          <p:blipFill>
            <a:blip r:embed="rId3" cstate="print"/>
            <a:srcRect/>
            <a:stretch>
              <a:fillRect/>
            </a:stretch>
          </p:blipFill>
          <p:spPr bwMode="auto">
            <a:xfrm>
              <a:off x="4102" y="278"/>
              <a:ext cx="1433" cy="408"/>
            </a:xfrm>
            <a:prstGeom prst="rect">
              <a:avLst/>
            </a:prstGeom>
            <a:grpFill/>
          </p:spPr>
        </p:pic>
      </p:grpSp>
      <p:sp>
        <p:nvSpPr>
          <p:cNvPr id="16387" name="Text Box 22"/>
          <p:cNvSpPr txBox="1">
            <a:spLocks noChangeArrowheads="1"/>
          </p:cNvSpPr>
          <p:nvPr/>
        </p:nvSpPr>
        <p:spPr bwMode="ltGray">
          <a:xfrm>
            <a:off x="468313" y="476250"/>
            <a:ext cx="4876800" cy="738188"/>
          </a:xfrm>
          <a:prstGeom prst="rect">
            <a:avLst/>
          </a:prstGeom>
          <a:solidFill>
            <a:srgbClr val="BD3304"/>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36000" anchor="b"/>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sz="2400" b="1">
                <a:solidFill>
                  <a:schemeClr val="bg1"/>
                </a:solidFill>
                <a:cs typeface="Arial" panose="020B0604020202020204" pitchFamily="34" charset="0"/>
              </a:rPr>
              <a:t>Is a Fellowship Right for YOU?</a:t>
            </a:r>
          </a:p>
        </p:txBody>
      </p:sp>
      <p:sp>
        <p:nvSpPr>
          <p:cNvPr id="16388" name="TextBox 7"/>
          <p:cNvSpPr txBox="1">
            <a:spLocks noChangeArrowheads="1"/>
          </p:cNvSpPr>
          <p:nvPr/>
        </p:nvSpPr>
        <p:spPr bwMode="auto">
          <a:xfrm>
            <a:off x="0" y="6488113"/>
            <a:ext cx="9144000" cy="369887"/>
          </a:xfrm>
          <a:prstGeom prst="rect">
            <a:avLst/>
          </a:prstGeom>
          <a:solidFill>
            <a:srgbClr val="BD330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6389" name="Rectangle 8"/>
          <p:cNvSpPr>
            <a:spLocks noChangeArrowheads="1"/>
          </p:cNvSpPr>
          <p:nvPr/>
        </p:nvSpPr>
        <p:spPr bwMode="auto">
          <a:xfrm>
            <a:off x="250825" y="1484313"/>
            <a:ext cx="8642350" cy="3844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115000"/>
              </a:lnSpc>
              <a:buFont typeface="Symbol" panose="05050102010706020507" pitchFamily="18" charset="2"/>
              <a:buChar char=""/>
            </a:pPr>
            <a:r>
              <a:rPr lang="en-GB" altLang="en-US" sz="2000" dirty="0">
                <a:latin typeface="Arial"/>
                <a:ea typeface="Calibri" panose="020F0502020204030204" pitchFamily="34" charset="0"/>
                <a:cs typeface="Calibri"/>
              </a:rPr>
              <a:t>Do you have a novel research idea which has the potential to produce a transformative impact? - Will it appeal to the funder, e.g. their current agenda/priorities? </a:t>
            </a:r>
            <a:endParaRPr lang="en-GB" altLang="en-US" sz="2000" dirty="0">
              <a:ea typeface="Calibri" panose="020F0502020204030204" pitchFamily="34" charset="0"/>
              <a:cs typeface="Calibri" panose="020F0502020204030204" pitchFamily="34" charset="0"/>
            </a:endParaRPr>
          </a:p>
          <a:p>
            <a:pPr eaLnBrk="1" hangingPunct="1">
              <a:lnSpc>
                <a:spcPct val="115000"/>
              </a:lnSpc>
            </a:pPr>
            <a:endParaRPr lang="en-GB" altLang="en-US" sz="2000" dirty="0">
              <a:ea typeface="Calibri" panose="020F0502020204030204" pitchFamily="34" charset="0"/>
              <a:cs typeface="Arial" panose="020B0604020202020204" pitchFamily="34" charset="0"/>
            </a:endParaRPr>
          </a:p>
          <a:p>
            <a:pPr eaLnBrk="1" hangingPunct="1">
              <a:lnSpc>
                <a:spcPct val="115000"/>
              </a:lnSpc>
              <a:buFont typeface="Symbol" panose="05050102010706020507" pitchFamily="18" charset="2"/>
              <a:buChar char=""/>
            </a:pPr>
            <a:r>
              <a:rPr lang="en-GB" altLang="en-US" sz="2000" dirty="0">
                <a:latin typeface="Arial"/>
                <a:ea typeface="Calibri" panose="020F0502020204030204" pitchFamily="34" charset="0"/>
                <a:cs typeface="Calibri"/>
              </a:rPr>
              <a:t>Do you have a strong CV? </a:t>
            </a:r>
            <a:endParaRPr lang="en-GB" altLang="en-US" sz="2000" dirty="0">
              <a:ea typeface="Calibri" panose="020F0502020204030204" pitchFamily="34" charset="0"/>
              <a:cs typeface="Calibri" panose="020F0502020204030204" pitchFamily="34" charset="0"/>
            </a:endParaRPr>
          </a:p>
          <a:p>
            <a:pPr lvl="1" eaLnBrk="1" hangingPunct="1">
              <a:lnSpc>
                <a:spcPct val="115000"/>
              </a:lnSpc>
              <a:buFont typeface="Courier New" panose="02070309020205020404" pitchFamily="49" charset="0"/>
              <a:buChar char="o"/>
            </a:pPr>
            <a:r>
              <a:rPr lang="en-GB" altLang="en-US" dirty="0">
                <a:latin typeface="Arial"/>
                <a:ea typeface="Calibri" panose="020F0502020204030204" pitchFamily="34" charset="0"/>
                <a:cs typeface="Calibri"/>
              </a:rPr>
              <a:t>Strong academic background </a:t>
            </a:r>
            <a:endParaRPr lang="en-GB" altLang="en-US" dirty="0">
              <a:ea typeface="Calibri" panose="020F0502020204030204" pitchFamily="34" charset="0"/>
              <a:cs typeface="Calibri" panose="020F0502020204030204" pitchFamily="34" charset="0"/>
            </a:endParaRPr>
          </a:p>
          <a:p>
            <a:pPr lvl="1" eaLnBrk="1" hangingPunct="1">
              <a:lnSpc>
                <a:spcPct val="115000"/>
              </a:lnSpc>
              <a:buFont typeface="Courier New" panose="02070309020205020404" pitchFamily="49" charset="0"/>
              <a:buChar char="o"/>
            </a:pPr>
            <a:r>
              <a:rPr lang="en-GB" altLang="en-US" dirty="0">
                <a:latin typeface="Arial"/>
                <a:ea typeface="Calibri" panose="020F0502020204030204" pitchFamily="34" charset="0"/>
                <a:cs typeface="Calibri"/>
              </a:rPr>
              <a:t>Publications </a:t>
            </a:r>
            <a:endParaRPr lang="en-GB" altLang="en-US" dirty="0">
              <a:ea typeface="Calibri" panose="020F0502020204030204" pitchFamily="34" charset="0"/>
              <a:cs typeface="Calibri" panose="020F0502020204030204" pitchFamily="34" charset="0"/>
            </a:endParaRPr>
          </a:p>
          <a:p>
            <a:pPr lvl="1" eaLnBrk="1" hangingPunct="1">
              <a:lnSpc>
                <a:spcPct val="115000"/>
              </a:lnSpc>
              <a:buFont typeface="Courier New" panose="02070309020205020404" pitchFamily="49" charset="0"/>
              <a:buChar char="o"/>
            </a:pPr>
            <a:r>
              <a:rPr lang="en-GB" altLang="en-US" dirty="0">
                <a:latin typeface="Arial"/>
                <a:ea typeface="Calibri" panose="020F0502020204030204" pitchFamily="34" charset="0"/>
                <a:cs typeface="Calibri"/>
              </a:rPr>
              <a:t>Leadership potential (important for some schemes) </a:t>
            </a:r>
            <a:endParaRPr lang="en-GB" altLang="en-US" dirty="0">
              <a:ea typeface="Calibri" panose="020F0502020204030204" pitchFamily="34" charset="0"/>
              <a:cs typeface="Calibri" panose="020F0502020204030204" pitchFamily="34" charset="0"/>
            </a:endParaRPr>
          </a:p>
          <a:p>
            <a:pPr lvl="1" eaLnBrk="1" hangingPunct="1">
              <a:lnSpc>
                <a:spcPct val="115000"/>
              </a:lnSpc>
            </a:pPr>
            <a:endParaRPr lang="en-GB" altLang="en-US" dirty="0">
              <a:ea typeface="Calibri" panose="020F0502020204030204" pitchFamily="34" charset="0"/>
              <a:cs typeface="Calibri" panose="020F0502020204030204" pitchFamily="34" charset="0"/>
            </a:endParaRPr>
          </a:p>
          <a:p>
            <a:pPr eaLnBrk="1" hangingPunct="1">
              <a:lnSpc>
                <a:spcPct val="115000"/>
              </a:lnSpc>
              <a:buFont typeface="Symbol" panose="05050102010706020507" pitchFamily="18" charset="2"/>
              <a:buChar char=""/>
            </a:pPr>
            <a:r>
              <a:rPr lang="en-GB" altLang="en-US" sz="2000" dirty="0">
                <a:latin typeface="Arial"/>
                <a:ea typeface="Calibri" panose="020F0502020204030204" pitchFamily="34" charset="0"/>
                <a:cs typeface="Calibri"/>
              </a:rPr>
              <a:t>Do you have a clear vision for your career and what this Fellowship would enable you to achieve?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a:grpSpLocks/>
          </p:cNvGrpSpPr>
          <p:nvPr/>
        </p:nvGrpSpPr>
        <p:grpSpPr bwMode="auto">
          <a:xfrm>
            <a:off x="0" y="1"/>
            <a:ext cx="9144000" cy="1333500"/>
            <a:chOff x="48" y="48"/>
            <a:chExt cx="5664" cy="793"/>
          </a:xfrm>
          <a:solidFill>
            <a:srgbClr val="BD3304"/>
          </a:solidFill>
        </p:grpSpPr>
        <p:sp>
          <p:nvSpPr>
            <p:cNvPr id="123913" name="Rectangle 9"/>
            <p:cNvSpPr>
              <a:spLocks noChangeArrowheads="1"/>
            </p:cNvSpPr>
            <p:nvPr/>
          </p:nvSpPr>
          <p:spPr bwMode="ltGray">
            <a:xfrm>
              <a:off x="48" y="48"/>
              <a:ext cx="5664" cy="793"/>
            </a:xfrm>
            <a:prstGeom prst="rect">
              <a:avLst/>
            </a:prstGeom>
            <a:grpFill/>
            <a:ln w="9525">
              <a:noFill/>
              <a:miter lim="800000"/>
              <a:headEnd/>
              <a:tailEnd/>
            </a:ln>
            <a:effectLst/>
          </p:spPr>
          <p:txBody>
            <a:bodyPr wrap="none" anchor="ctr"/>
            <a:lstStyle/>
            <a:p>
              <a:pPr algn="ctr" eaLnBrk="0" hangingPunct="0">
                <a:defRPr/>
              </a:pPr>
              <a:endParaRPr lang="en-US" sz="2400">
                <a:solidFill>
                  <a:srgbClr val="8D010F"/>
                </a:solidFill>
                <a:latin typeface="Times" pitchFamily="18" charset="0"/>
              </a:endParaRPr>
            </a:p>
          </p:txBody>
        </p:sp>
        <p:pic>
          <p:nvPicPr>
            <p:cNvPr id="123914" name="Picture 10" descr="LeedsUniWhite"/>
            <p:cNvPicPr>
              <a:picLocks noChangeAspect="1" noChangeArrowheads="1"/>
            </p:cNvPicPr>
            <p:nvPr/>
          </p:nvPicPr>
          <p:blipFill>
            <a:blip r:embed="rId3" cstate="print"/>
            <a:srcRect/>
            <a:stretch>
              <a:fillRect/>
            </a:stretch>
          </p:blipFill>
          <p:spPr bwMode="auto">
            <a:xfrm>
              <a:off x="4102" y="278"/>
              <a:ext cx="1433" cy="408"/>
            </a:xfrm>
            <a:prstGeom prst="rect">
              <a:avLst/>
            </a:prstGeom>
            <a:grpFill/>
          </p:spPr>
        </p:pic>
      </p:grpSp>
      <p:sp>
        <p:nvSpPr>
          <p:cNvPr id="17411" name="Text Box 22"/>
          <p:cNvSpPr txBox="1">
            <a:spLocks noChangeArrowheads="1"/>
          </p:cNvSpPr>
          <p:nvPr/>
        </p:nvSpPr>
        <p:spPr bwMode="ltGray">
          <a:xfrm>
            <a:off x="468313" y="476250"/>
            <a:ext cx="4876800" cy="738188"/>
          </a:xfrm>
          <a:prstGeom prst="rect">
            <a:avLst/>
          </a:prstGeom>
          <a:solidFill>
            <a:srgbClr val="BD3304"/>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36000" anchor="b"/>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sz="2400" b="1">
                <a:solidFill>
                  <a:schemeClr val="bg1"/>
                </a:solidFill>
                <a:cs typeface="Arial" panose="020B0604020202020204" pitchFamily="34" charset="0"/>
              </a:rPr>
              <a:t>Is a Fellowship Right for YOU?</a:t>
            </a:r>
          </a:p>
        </p:txBody>
      </p:sp>
      <p:sp>
        <p:nvSpPr>
          <p:cNvPr id="17412" name="TextBox 7"/>
          <p:cNvSpPr txBox="1">
            <a:spLocks noChangeArrowheads="1"/>
          </p:cNvSpPr>
          <p:nvPr/>
        </p:nvSpPr>
        <p:spPr bwMode="auto">
          <a:xfrm>
            <a:off x="0" y="6488113"/>
            <a:ext cx="9144000" cy="369887"/>
          </a:xfrm>
          <a:prstGeom prst="rect">
            <a:avLst/>
          </a:prstGeom>
          <a:solidFill>
            <a:srgbClr val="BD330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7413" name="Rectangle 8"/>
          <p:cNvSpPr>
            <a:spLocks noChangeArrowheads="1"/>
          </p:cNvSpPr>
          <p:nvPr/>
        </p:nvSpPr>
        <p:spPr bwMode="auto">
          <a:xfrm>
            <a:off x="250825" y="1844675"/>
            <a:ext cx="8353425" cy="350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dirty="0">
                <a:ea typeface="Calibri" panose="020F0502020204030204" pitchFamily="34" charset="0"/>
                <a:cs typeface="Arial" panose="020B0604020202020204" pitchFamily="34" charset="0"/>
              </a:rPr>
              <a:t>Have you discussed Fellowships with your mentor </a:t>
            </a:r>
          </a:p>
          <a:p>
            <a:r>
              <a:rPr lang="en-GB" altLang="en-US" dirty="0">
                <a:ea typeface="Calibri" panose="020F0502020204030204" pitchFamily="34" charset="0"/>
                <a:cs typeface="Arial" panose="020B0604020202020204" pitchFamily="34" charset="0"/>
              </a:rPr>
              <a:t>and agreed that this is an appropriate route for you to take </a:t>
            </a:r>
          </a:p>
          <a:p>
            <a:r>
              <a:rPr lang="en-GB" altLang="en-US" dirty="0">
                <a:ea typeface="Calibri" panose="020F0502020204030204" pitchFamily="34" charset="0"/>
                <a:cs typeface="Arial" panose="020B0604020202020204" pitchFamily="34" charset="0"/>
              </a:rPr>
              <a:t>at this point in your career?</a:t>
            </a:r>
          </a:p>
          <a:p>
            <a:endParaRPr lang="en-GB" altLang="en-US" dirty="0">
              <a:ea typeface="Calibri" panose="020F0502020204030204" pitchFamily="34" charset="0"/>
              <a:cs typeface="Arial" panose="020B0604020202020204" pitchFamily="34" charset="0"/>
            </a:endParaRPr>
          </a:p>
          <a:p>
            <a:endParaRPr lang="en-GB" altLang="en-US" sz="800" dirty="0">
              <a:ea typeface="Calibri" panose="020F0502020204030204" pitchFamily="34" charset="0"/>
              <a:cs typeface="Arial" panose="020B0604020202020204" pitchFamily="34" charset="0"/>
            </a:endParaRPr>
          </a:p>
          <a:p>
            <a:r>
              <a:rPr lang="en-GB" altLang="en-US" dirty="0">
                <a:ea typeface="Calibri" panose="020F0502020204030204" pitchFamily="34" charset="0"/>
                <a:cs typeface="Arial" panose="020B0604020202020204" pitchFamily="34" charset="0"/>
              </a:rPr>
              <a:t>Have you looked at the websites of current funded Fellows </a:t>
            </a:r>
          </a:p>
          <a:p>
            <a:r>
              <a:rPr lang="en-GB" altLang="en-US" dirty="0">
                <a:ea typeface="Calibri" panose="020F0502020204030204" pitchFamily="34" charset="0"/>
                <a:cs typeface="Arial" panose="020B0604020202020204" pitchFamily="34" charset="0"/>
              </a:rPr>
              <a:t>to benchmark yourself?</a:t>
            </a:r>
          </a:p>
          <a:p>
            <a:endParaRPr lang="en-GB" altLang="en-US" dirty="0">
              <a:ea typeface="Calibri" panose="020F0502020204030204" pitchFamily="34" charset="0"/>
              <a:cs typeface="Arial" panose="020B0604020202020204" pitchFamily="34" charset="0"/>
            </a:endParaRPr>
          </a:p>
          <a:p>
            <a:endParaRPr lang="en-GB" altLang="en-US" sz="800" dirty="0">
              <a:ea typeface="Calibri" panose="020F0502020204030204" pitchFamily="34" charset="0"/>
              <a:cs typeface="Arial" panose="020B0604020202020204" pitchFamily="34" charset="0"/>
            </a:endParaRPr>
          </a:p>
          <a:p>
            <a:r>
              <a:rPr lang="en-GB" altLang="en-US" dirty="0">
                <a:ea typeface="Calibri" panose="020F0502020204030204" pitchFamily="34" charset="0"/>
                <a:cs typeface="Arial" panose="020B0604020202020204" pitchFamily="34" charset="0"/>
              </a:rPr>
              <a:t>How do you compare to your peers in terms of outputs and </a:t>
            </a:r>
          </a:p>
          <a:p>
            <a:r>
              <a:rPr lang="en-GB" altLang="en-US" dirty="0">
                <a:ea typeface="Calibri" panose="020F0502020204030204" pitchFamily="34" charset="0"/>
                <a:cs typeface="Arial" panose="020B0604020202020204" pitchFamily="34" charset="0"/>
              </a:rPr>
              <a:t>independence of ideas?</a:t>
            </a:r>
          </a:p>
          <a:p>
            <a:endParaRPr lang="en-GB" altLang="en-US" dirty="0">
              <a:ea typeface="Calibri" panose="020F0502020204030204" pitchFamily="34" charset="0"/>
              <a:cs typeface="Arial" panose="020B0604020202020204" pitchFamily="34" charset="0"/>
            </a:endParaRPr>
          </a:p>
          <a:p>
            <a:endParaRPr lang="en-GB" altLang="en-US" sz="800" dirty="0">
              <a:ea typeface="Calibri" panose="020F0502020204030204" pitchFamily="34" charset="0"/>
              <a:cs typeface="Arial" panose="020B0604020202020204" pitchFamily="34" charset="0"/>
            </a:endParaRPr>
          </a:p>
          <a:p>
            <a:r>
              <a:rPr lang="en-GB" altLang="en-US" dirty="0">
                <a:ea typeface="Calibri" panose="020F0502020204030204" pitchFamily="34" charset="0"/>
                <a:cs typeface="Arial" panose="020B0604020202020204" pitchFamily="34" charset="0"/>
              </a:rPr>
              <a:t>Do you have the time to commit to preparing your application? </a:t>
            </a:r>
            <a:endParaRPr lang="en-GB" altLang="en-US" sz="1400" dirty="0">
              <a:ea typeface="Calibri" panose="020F0502020204030204" pitchFamily="34" charset="0"/>
              <a:cs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a:grpSpLocks/>
          </p:cNvGrpSpPr>
          <p:nvPr/>
        </p:nvGrpSpPr>
        <p:grpSpPr bwMode="auto">
          <a:xfrm>
            <a:off x="0" y="1"/>
            <a:ext cx="9144000" cy="1333500"/>
            <a:chOff x="48" y="48"/>
            <a:chExt cx="5664" cy="793"/>
          </a:xfrm>
          <a:solidFill>
            <a:srgbClr val="BD3304"/>
          </a:solidFill>
        </p:grpSpPr>
        <p:sp>
          <p:nvSpPr>
            <p:cNvPr id="123913" name="Rectangle 9"/>
            <p:cNvSpPr>
              <a:spLocks noChangeArrowheads="1"/>
            </p:cNvSpPr>
            <p:nvPr/>
          </p:nvSpPr>
          <p:spPr bwMode="ltGray">
            <a:xfrm>
              <a:off x="48" y="48"/>
              <a:ext cx="5664" cy="793"/>
            </a:xfrm>
            <a:prstGeom prst="rect">
              <a:avLst/>
            </a:prstGeom>
            <a:grpFill/>
            <a:ln w="9525">
              <a:noFill/>
              <a:miter lim="800000"/>
              <a:headEnd/>
              <a:tailEnd/>
            </a:ln>
            <a:effectLst/>
          </p:spPr>
          <p:txBody>
            <a:bodyPr wrap="none" anchor="ctr"/>
            <a:lstStyle/>
            <a:p>
              <a:pPr algn="ctr" eaLnBrk="0" hangingPunct="0">
                <a:defRPr/>
              </a:pPr>
              <a:endParaRPr lang="en-US" sz="2400">
                <a:solidFill>
                  <a:srgbClr val="8D010F"/>
                </a:solidFill>
                <a:latin typeface="Times" pitchFamily="18" charset="0"/>
              </a:endParaRPr>
            </a:p>
          </p:txBody>
        </p:sp>
        <p:pic>
          <p:nvPicPr>
            <p:cNvPr id="123914" name="Picture 10" descr="LeedsUniWhite"/>
            <p:cNvPicPr>
              <a:picLocks noChangeAspect="1" noChangeArrowheads="1"/>
            </p:cNvPicPr>
            <p:nvPr/>
          </p:nvPicPr>
          <p:blipFill>
            <a:blip r:embed="rId3" cstate="print"/>
            <a:srcRect/>
            <a:stretch>
              <a:fillRect/>
            </a:stretch>
          </p:blipFill>
          <p:spPr bwMode="auto">
            <a:xfrm>
              <a:off x="4102" y="278"/>
              <a:ext cx="1433" cy="408"/>
            </a:xfrm>
            <a:prstGeom prst="rect">
              <a:avLst/>
            </a:prstGeom>
            <a:grpFill/>
          </p:spPr>
        </p:pic>
      </p:grpSp>
      <p:sp>
        <p:nvSpPr>
          <p:cNvPr id="20483" name="Text Box 22"/>
          <p:cNvSpPr txBox="1">
            <a:spLocks noChangeArrowheads="1"/>
          </p:cNvSpPr>
          <p:nvPr/>
        </p:nvSpPr>
        <p:spPr bwMode="ltGray">
          <a:xfrm>
            <a:off x="468313" y="476250"/>
            <a:ext cx="4876800" cy="738188"/>
          </a:xfrm>
          <a:prstGeom prst="rect">
            <a:avLst/>
          </a:prstGeom>
          <a:solidFill>
            <a:srgbClr val="BD3304"/>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36000" anchor="b"/>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sz="2400" b="1">
                <a:solidFill>
                  <a:schemeClr val="bg1"/>
                </a:solidFill>
                <a:cs typeface="Arial" panose="020B0604020202020204" pitchFamily="34" charset="0"/>
              </a:rPr>
              <a:t>What does the Trust do with </a:t>
            </a:r>
          </a:p>
          <a:p>
            <a:r>
              <a:rPr lang="en-GB" altLang="en-US" sz="2400" b="1">
                <a:solidFill>
                  <a:schemeClr val="bg1"/>
                </a:solidFill>
                <a:cs typeface="Arial" panose="020B0604020202020204" pitchFamily="34" charset="0"/>
              </a:rPr>
              <a:t>My Application?</a:t>
            </a:r>
          </a:p>
        </p:txBody>
      </p:sp>
      <p:sp>
        <p:nvSpPr>
          <p:cNvPr id="20484" name="TextBox 7"/>
          <p:cNvSpPr txBox="1">
            <a:spLocks noChangeArrowheads="1"/>
          </p:cNvSpPr>
          <p:nvPr/>
        </p:nvSpPr>
        <p:spPr bwMode="auto">
          <a:xfrm>
            <a:off x="0" y="6488113"/>
            <a:ext cx="9144000" cy="369887"/>
          </a:xfrm>
          <a:prstGeom prst="rect">
            <a:avLst/>
          </a:prstGeom>
          <a:solidFill>
            <a:srgbClr val="BD330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dirty="0"/>
          </a:p>
        </p:txBody>
      </p:sp>
      <p:sp>
        <p:nvSpPr>
          <p:cNvPr id="20485" name="Rectangle 8"/>
          <p:cNvSpPr>
            <a:spLocks noChangeArrowheads="1"/>
          </p:cNvSpPr>
          <p:nvPr/>
        </p:nvSpPr>
        <p:spPr bwMode="auto">
          <a:xfrm>
            <a:off x="539750" y="1773238"/>
            <a:ext cx="8280400"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80000"/>
              </a:lnSpc>
              <a:buClr>
                <a:srgbClr val="FFFFCC"/>
              </a:buClr>
              <a:buFont typeface="Arial" panose="020B0604020202020204" pitchFamily="34" charset="0"/>
              <a:buNone/>
            </a:pPr>
            <a:r>
              <a:rPr lang="en-GB" altLang="en-US" dirty="0"/>
              <a:t>The Trust uses a one-stage process, and responsibility is devolved to the Research Awards Advisory Committee (RAAC) who make recommendations for awards.  </a:t>
            </a:r>
          </a:p>
          <a:p>
            <a:pPr eaLnBrk="1" hangingPunct="1">
              <a:lnSpc>
                <a:spcPct val="80000"/>
              </a:lnSpc>
              <a:buClr>
                <a:srgbClr val="FFFFCC"/>
              </a:buClr>
              <a:buFont typeface="Arial" panose="020B0604020202020204" pitchFamily="34" charset="0"/>
              <a:buNone/>
            </a:pPr>
            <a:endParaRPr lang="en-GB" altLang="en-US" dirty="0"/>
          </a:p>
          <a:p>
            <a:pPr eaLnBrk="1" hangingPunct="1">
              <a:lnSpc>
                <a:spcPct val="80000"/>
              </a:lnSpc>
              <a:buClr>
                <a:srgbClr val="FFFFCC"/>
              </a:buClr>
            </a:pPr>
            <a:r>
              <a:rPr lang="en-GB" altLang="en-US" dirty="0">
                <a:latin typeface="Arial"/>
                <a:cs typeface="Arial"/>
              </a:rPr>
              <a:t>Besides the quality of your applications, your choice of referee is extremely important.  You need to contact your referees as soon as possible to ensure that they are happy to provide you with a reference.</a:t>
            </a:r>
          </a:p>
          <a:p>
            <a:pPr eaLnBrk="1" hangingPunct="1">
              <a:lnSpc>
                <a:spcPct val="80000"/>
              </a:lnSpc>
              <a:buClr>
                <a:srgbClr val="FFFFCC"/>
              </a:buClr>
              <a:buFont typeface="Arial" panose="020B0604020202020204" pitchFamily="34" charset="0"/>
              <a:buNone/>
            </a:pPr>
            <a:endParaRPr lang="en-GB" altLang="en-US" dirty="0"/>
          </a:p>
          <a:p>
            <a:pPr eaLnBrk="1" hangingPunct="1">
              <a:lnSpc>
                <a:spcPct val="80000"/>
              </a:lnSpc>
              <a:buClr>
                <a:srgbClr val="FFFFCC"/>
              </a:buClr>
              <a:buFont typeface="Arial" panose="020B0604020202020204" pitchFamily="34" charset="0"/>
              <a:buNone/>
            </a:pPr>
            <a:endParaRPr lang="en-GB" altLang="en-US" dirty="0"/>
          </a:p>
          <a:p>
            <a:pPr eaLnBrk="1" hangingPunct="1">
              <a:lnSpc>
                <a:spcPct val="80000"/>
              </a:lnSpc>
              <a:buClr>
                <a:srgbClr val="FFFFCC"/>
              </a:buClr>
              <a:buFont typeface="Arial" panose="020B0604020202020204" pitchFamily="34" charset="0"/>
              <a:buNone/>
            </a:pPr>
            <a:r>
              <a:rPr lang="en-GB" altLang="en-US" b="1" dirty="0">
                <a:solidFill>
                  <a:srgbClr val="0099CC"/>
                </a:solidFill>
              </a:rPr>
              <a:t>Decisions for all Trust awards are made on advice received from peer reviewers</a:t>
            </a:r>
            <a:r>
              <a:rPr lang="en-GB" altLang="en-US" sz="2000" b="1" dirty="0">
                <a:solidFill>
                  <a:srgbClr val="33CCFF"/>
                </a:solidFill>
              </a:rPr>
              <a:t>.</a:t>
            </a:r>
            <a:endParaRPr lang="en-US" altLang="en-US" sz="2000" b="1" dirty="0">
              <a:solidFill>
                <a:srgbClr val="33CCFF"/>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a:grpSpLocks/>
          </p:cNvGrpSpPr>
          <p:nvPr/>
        </p:nvGrpSpPr>
        <p:grpSpPr bwMode="auto">
          <a:xfrm>
            <a:off x="0" y="1"/>
            <a:ext cx="9144000" cy="1333500"/>
            <a:chOff x="48" y="48"/>
            <a:chExt cx="5664" cy="793"/>
          </a:xfrm>
          <a:solidFill>
            <a:srgbClr val="BD3304"/>
          </a:solidFill>
        </p:grpSpPr>
        <p:sp>
          <p:nvSpPr>
            <p:cNvPr id="123913" name="Rectangle 9"/>
            <p:cNvSpPr>
              <a:spLocks noChangeArrowheads="1"/>
            </p:cNvSpPr>
            <p:nvPr/>
          </p:nvSpPr>
          <p:spPr bwMode="ltGray">
            <a:xfrm>
              <a:off x="48" y="48"/>
              <a:ext cx="5664" cy="793"/>
            </a:xfrm>
            <a:prstGeom prst="rect">
              <a:avLst/>
            </a:prstGeom>
            <a:grpFill/>
            <a:ln w="9525">
              <a:noFill/>
              <a:miter lim="800000"/>
              <a:headEnd/>
              <a:tailEnd/>
            </a:ln>
            <a:effectLst/>
          </p:spPr>
          <p:txBody>
            <a:bodyPr wrap="none" anchor="ctr"/>
            <a:lstStyle/>
            <a:p>
              <a:pPr algn="ctr">
                <a:defRPr/>
              </a:pPr>
              <a:endParaRPr lang="en-US" sz="2400">
                <a:solidFill>
                  <a:srgbClr val="8D010F"/>
                </a:solidFill>
                <a:latin typeface="Times" pitchFamily="18" charset="0"/>
              </a:endParaRPr>
            </a:p>
          </p:txBody>
        </p:sp>
        <p:pic>
          <p:nvPicPr>
            <p:cNvPr id="123914" name="Picture 10" descr="LeedsUniWhite"/>
            <p:cNvPicPr>
              <a:picLocks noChangeAspect="1" noChangeArrowheads="1"/>
            </p:cNvPicPr>
            <p:nvPr/>
          </p:nvPicPr>
          <p:blipFill>
            <a:blip r:embed="rId3" cstate="print"/>
            <a:srcRect/>
            <a:stretch>
              <a:fillRect/>
            </a:stretch>
          </p:blipFill>
          <p:spPr bwMode="auto">
            <a:xfrm>
              <a:off x="4102" y="278"/>
              <a:ext cx="1433" cy="408"/>
            </a:xfrm>
            <a:prstGeom prst="rect">
              <a:avLst/>
            </a:prstGeom>
            <a:grpFill/>
          </p:spPr>
        </p:pic>
      </p:grpSp>
      <p:sp>
        <p:nvSpPr>
          <p:cNvPr id="31747" name="Text Box 22"/>
          <p:cNvSpPr txBox="1">
            <a:spLocks noChangeArrowheads="1"/>
          </p:cNvSpPr>
          <p:nvPr/>
        </p:nvSpPr>
        <p:spPr bwMode="ltGray">
          <a:xfrm>
            <a:off x="468313" y="476250"/>
            <a:ext cx="4876800" cy="738188"/>
          </a:xfrm>
          <a:prstGeom prst="rect">
            <a:avLst/>
          </a:prstGeom>
          <a:solidFill>
            <a:srgbClr val="BD3304"/>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36000" anchor="b"/>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GB" altLang="en-US" sz="2400" b="1">
              <a:solidFill>
                <a:schemeClr val="bg1"/>
              </a:solidFill>
              <a:latin typeface="Arial" panose="020B0604020202020204" pitchFamily="34" charset="0"/>
              <a:cs typeface="Arial" panose="020B0604020202020204" pitchFamily="34" charset="0"/>
            </a:endParaRPr>
          </a:p>
        </p:txBody>
      </p:sp>
      <p:sp>
        <p:nvSpPr>
          <p:cNvPr id="31748" name="TextBox 7"/>
          <p:cNvSpPr txBox="1">
            <a:spLocks noChangeArrowheads="1"/>
          </p:cNvSpPr>
          <p:nvPr/>
        </p:nvSpPr>
        <p:spPr bwMode="auto">
          <a:xfrm>
            <a:off x="0" y="6488113"/>
            <a:ext cx="9144000" cy="369887"/>
          </a:xfrm>
          <a:prstGeom prst="rect">
            <a:avLst/>
          </a:prstGeom>
          <a:solidFill>
            <a:srgbClr val="BD330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latin typeface="Arial" panose="020B0604020202020204" pitchFamily="34" charset="0"/>
            </a:endParaRPr>
          </a:p>
        </p:txBody>
      </p:sp>
      <p:sp>
        <p:nvSpPr>
          <p:cNvPr id="31749" name="Rectangle 8"/>
          <p:cNvSpPr>
            <a:spLocks noChangeArrowheads="1"/>
          </p:cNvSpPr>
          <p:nvPr/>
        </p:nvSpPr>
        <p:spPr bwMode="auto">
          <a:xfrm>
            <a:off x="323850" y="1700213"/>
            <a:ext cx="8712200" cy="175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latin typeface="Arial" panose="020B0604020202020204" pitchFamily="34" charset="0"/>
            </a:endParaRPr>
          </a:p>
          <a:p>
            <a:pPr eaLnBrk="1" hangingPunct="1">
              <a:spcBef>
                <a:spcPct val="0"/>
              </a:spcBef>
              <a:buFontTx/>
              <a:buNone/>
            </a:pPr>
            <a:endParaRPr lang="en-GB" altLang="en-US" sz="1800">
              <a:latin typeface="Arial" panose="020B0604020202020204" pitchFamily="34" charset="0"/>
            </a:endParaRPr>
          </a:p>
          <a:p>
            <a:pPr eaLnBrk="1" hangingPunct="1">
              <a:spcBef>
                <a:spcPct val="0"/>
              </a:spcBef>
              <a:buFontTx/>
              <a:buNone/>
            </a:pPr>
            <a:endParaRPr lang="en-GB" altLang="en-US" sz="1800">
              <a:latin typeface="Arial" panose="020B0604020202020204" pitchFamily="34" charset="0"/>
            </a:endParaRPr>
          </a:p>
          <a:p>
            <a:pPr eaLnBrk="1" hangingPunct="1">
              <a:spcBef>
                <a:spcPct val="0"/>
              </a:spcBef>
              <a:buFontTx/>
              <a:buNone/>
            </a:pPr>
            <a:endParaRPr lang="en-GB" altLang="en-US" sz="1800">
              <a:latin typeface="Arial" panose="020B0604020202020204" pitchFamily="34" charset="0"/>
            </a:endParaRPr>
          </a:p>
          <a:p>
            <a:pPr eaLnBrk="1" hangingPunct="1">
              <a:spcBef>
                <a:spcPct val="0"/>
              </a:spcBef>
              <a:buFontTx/>
              <a:buNone/>
            </a:pPr>
            <a:endParaRPr lang="en-GB" altLang="en-US" sz="1800">
              <a:latin typeface="Arial" panose="020B0604020202020204" pitchFamily="34" charset="0"/>
            </a:endParaRPr>
          </a:p>
          <a:p>
            <a:pPr eaLnBrk="1" hangingPunct="1">
              <a:spcBef>
                <a:spcPct val="0"/>
              </a:spcBef>
              <a:buFontTx/>
              <a:buNone/>
            </a:pPr>
            <a:endParaRPr lang="en-GB" altLang="en-US" sz="1800">
              <a:latin typeface="Arial" panose="020B0604020202020204" pitchFamily="34" charset="0"/>
            </a:endParaRPr>
          </a:p>
        </p:txBody>
      </p:sp>
      <p:sp>
        <p:nvSpPr>
          <p:cNvPr id="31750" name="Rectangle 7"/>
          <p:cNvSpPr>
            <a:spLocks noChangeArrowheads="1"/>
          </p:cNvSpPr>
          <p:nvPr/>
        </p:nvSpPr>
        <p:spPr bwMode="auto">
          <a:xfrm>
            <a:off x="179388" y="1412875"/>
            <a:ext cx="8713787"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800" b="1" dirty="0">
                <a:latin typeface="Arial" panose="020B0604020202020204" pitchFamily="34" charset="0"/>
              </a:rPr>
              <a:t>Choosing Your Referees</a:t>
            </a:r>
          </a:p>
          <a:p>
            <a:pPr algn="ctr" eaLnBrk="1" hangingPunct="1">
              <a:spcBef>
                <a:spcPct val="0"/>
              </a:spcBef>
              <a:buFontTx/>
              <a:buNone/>
            </a:pPr>
            <a:endParaRPr lang="en-GB" altLang="en-US" sz="1800" dirty="0">
              <a:latin typeface="Arial" panose="020B0604020202020204" pitchFamily="34" charset="0"/>
            </a:endParaRPr>
          </a:p>
          <a:p>
            <a:pPr eaLnBrk="1" hangingPunct="1">
              <a:spcBef>
                <a:spcPct val="0"/>
              </a:spcBef>
              <a:buFontTx/>
              <a:buNone/>
            </a:pPr>
            <a:r>
              <a:rPr lang="en-GB" altLang="en-US" sz="1800" dirty="0">
                <a:latin typeface="Arial" panose="020B0604020202020204" pitchFamily="34" charset="0"/>
              </a:rPr>
              <a:t>You need to nominate 3 referees and you need to choose these people carefully:-</a:t>
            </a:r>
          </a:p>
          <a:p>
            <a:pPr eaLnBrk="1" hangingPunct="1">
              <a:spcBef>
                <a:spcPct val="0"/>
              </a:spcBef>
              <a:buFontTx/>
              <a:buNone/>
            </a:pPr>
            <a:endParaRPr lang="en-GB" altLang="en-US" sz="1800" dirty="0">
              <a:latin typeface="Arial" panose="020B0604020202020204" pitchFamily="34" charset="0"/>
            </a:endParaRPr>
          </a:p>
          <a:p>
            <a:pPr eaLnBrk="1" hangingPunct="1">
              <a:spcBef>
                <a:spcPct val="0"/>
              </a:spcBef>
              <a:buFontTx/>
              <a:buNone/>
            </a:pPr>
            <a:r>
              <a:rPr lang="en-GB" altLang="en-US" sz="1800" dirty="0">
                <a:latin typeface="Arial" panose="020B0604020202020204" pitchFamily="34" charset="0"/>
              </a:rPr>
              <a:t>Only one referee should come from your host institution and that person cannot be the Head of School </a:t>
            </a:r>
          </a:p>
          <a:p>
            <a:pPr eaLnBrk="1" hangingPunct="1">
              <a:spcBef>
                <a:spcPct val="0"/>
              </a:spcBef>
              <a:buFontTx/>
              <a:buNone/>
            </a:pPr>
            <a:endParaRPr lang="en-GB" altLang="en-US" sz="1800" dirty="0">
              <a:latin typeface="Arial" panose="020B0604020202020204" pitchFamily="34" charset="0"/>
            </a:endParaRPr>
          </a:p>
          <a:p>
            <a:pPr eaLnBrk="1" hangingPunct="1">
              <a:spcBef>
                <a:spcPct val="0"/>
              </a:spcBef>
              <a:buFontTx/>
              <a:buNone/>
            </a:pPr>
            <a:r>
              <a:rPr lang="en-GB" altLang="en-US" sz="1800" b="1" dirty="0">
                <a:latin typeface="Arial"/>
                <a:cs typeface="Arial"/>
              </a:rPr>
              <a:t>No more than one </a:t>
            </a:r>
            <a:r>
              <a:rPr lang="en-GB" altLang="en-US" sz="1800" dirty="0">
                <a:latin typeface="Arial"/>
                <a:cs typeface="Arial"/>
              </a:rPr>
              <a:t>should be from the institution where you obtained your doctorate</a:t>
            </a:r>
          </a:p>
          <a:p>
            <a:pPr eaLnBrk="1" hangingPunct="1">
              <a:spcBef>
                <a:spcPct val="0"/>
              </a:spcBef>
              <a:buFontTx/>
              <a:buNone/>
            </a:pPr>
            <a:endParaRPr lang="en-GB" altLang="en-US" sz="1800" dirty="0">
              <a:latin typeface="Arial" panose="020B0604020202020204" pitchFamily="34" charset="0"/>
            </a:endParaRPr>
          </a:p>
          <a:p>
            <a:pPr>
              <a:spcBef>
                <a:spcPct val="0"/>
              </a:spcBef>
              <a:buNone/>
            </a:pPr>
            <a:r>
              <a:rPr lang="en-GB" altLang="en-US" sz="1800" dirty="0">
                <a:latin typeface="Arial"/>
                <a:cs typeface="Arial"/>
              </a:rPr>
              <a:t>Contact your referees in advance to ensure they are willing to act for you and also that they will be available to act on your behalf – make the deadline for the provision of their reference very clear!</a:t>
            </a:r>
            <a:endParaRPr lang="en-GB" altLang="en-US" sz="1800" dirty="0">
              <a:latin typeface="Arial" panose="020B0604020202020204" pitchFamily="34" charset="0"/>
              <a:cs typeface="Arial"/>
            </a:endParaRPr>
          </a:p>
          <a:p>
            <a:pPr eaLnBrk="1" hangingPunct="1">
              <a:spcBef>
                <a:spcPct val="0"/>
              </a:spcBef>
              <a:buFontTx/>
              <a:buNone/>
            </a:pPr>
            <a:endParaRPr lang="en-GB" altLang="en-US" sz="1800" dirty="0">
              <a:latin typeface="Arial" panose="020B0604020202020204" pitchFamily="34" charset="0"/>
            </a:endParaRPr>
          </a:p>
          <a:p>
            <a:pPr eaLnBrk="1" hangingPunct="1">
              <a:spcBef>
                <a:spcPct val="0"/>
              </a:spcBef>
              <a:buFontTx/>
              <a:buNone/>
            </a:pPr>
            <a:r>
              <a:rPr lang="en-GB" altLang="en-US" sz="1800" dirty="0">
                <a:latin typeface="Arial" panose="020B0604020202020204" pitchFamily="34" charset="0"/>
              </a:rPr>
              <a:t>You may wish to ask your referees to let you know when they have submitted their reference and if you have not heard from them drop them a reminder.</a:t>
            </a:r>
          </a:p>
          <a:p>
            <a:pPr eaLnBrk="1" hangingPunct="1">
              <a:spcBef>
                <a:spcPct val="0"/>
              </a:spcBef>
              <a:buFontTx/>
              <a:buNone/>
            </a:pPr>
            <a:endParaRPr lang="en-GB" altLang="en-US" sz="1800" dirty="0">
              <a:latin typeface="Arial" panose="020B0604020202020204" pitchFamily="34" charset="0"/>
            </a:endParaRPr>
          </a:p>
          <a:p>
            <a:pPr eaLnBrk="1" hangingPunct="1">
              <a:spcBef>
                <a:spcPct val="0"/>
              </a:spcBef>
              <a:buFontTx/>
              <a:buNone/>
            </a:pPr>
            <a:endParaRPr lang="en-GB" altLang="en-US" sz="1800" dirty="0">
              <a:latin typeface="Arial" panose="020B0604020202020204" pitchFamily="34" charset="0"/>
            </a:endParaRPr>
          </a:p>
          <a:p>
            <a:pPr eaLnBrk="1" hangingPunct="1">
              <a:spcBef>
                <a:spcPct val="0"/>
              </a:spcBef>
              <a:buFontTx/>
              <a:buNone/>
            </a:pPr>
            <a:endParaRPr lang="en-GB" altLang="en-US" sz="1800" dirty="0">
              <a:latin typeface="Arial" panose="020B0604020202020204" pitchFamily="34" charset="0"/>
            </a:endParaRPr>
          </a:p>
          <a:p>
            <a:pPr eaLnBrk="1" hangingPunct="1">
              <a:spcBef>
                <a:spcPct val="0"/>
              </a:spcBef>
              <a:buFontTx/>
              <a:buNone/>
            </a:pPr>
            <a:endParaRPr lang="en-GB" altLang="en-US" sz="1800" dirty="0">
              <a:latin typeface="Arial" panose="020B0604020202020204" pitchFamily="34" charset="0"/>
            </a:endParaRPr>
          </a:p>
          <a:p>
            <a:pPr eaLnBrk="1" hangingPunct="1">
              <a:spcBef>
                <a:spcPct val="0"/>
              </a:spcBef>
              <a:buFontTx/>
              <a:buNone/>
            </a:pPr>
            <a:endParaRPr lang="en-GB" altLang="en-US" sz="1800" dirty="0">
              <a:latin typeface="Arial" panose="020B0604020202020204" pitchFamily="34" charset="0"/>
            </a:endParaRPr>
          </a:p>
        </p:txBody>
      </p:sp>
    </p:spTree>
    <p:extLst>
      <p:ext uri="{BB962C8B-B14F-4D97-AF65-F5344CB8AC3E}">
        <p14:creationId xmlns:p14="http://schemas.microsoft.com/office/powerpoint/2010/main" val="11495665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a:grpSpLocks/>
          </p:cNvGrpSpPr>
          <p:nvPr/>
        </p:nvGrpSpPr>
        <p:grpSpPr bwMode="auto">
          <a:xfrm>
            <a:off x="0" y="1"/>
            <a:ext cx="9144000" cy="1333500"/>
            <a:chOff x="48" y="48"/>
            <a:chExt cx="5664" cy="793"/>
          </a:xfrm>
          <a:solidFill>
            <a:srgbClr val="BD3304"/>
          </a:solidFill>
        </p:grpSpPr>
        <p:sp>
          <p:nvSpPr>
            <p:cNvPr id="123913" name="Rectangle 9"/>
            <p:cNvSpPr>
              <a:spLocks noChangeArrowheads="1"/>
            </p:cNvSpPr>
            <p:nvPr/>
          </p:nvSpPr>
          <p:spPr bwMode="ltGray">
            <a:xfrm>
              <a:off x="48" y="48"/>
              <a:ext cx="5664" cy="793"/>
            </a:xfrm>
            <a:prstGeom prst="rect">
              <a:avLst/>
            </a:prstGeom>
            <a:grpFill/>
            <a:ln w="9525">
              <a:noFill/>
              <a:miter lim="800000"/>
              <a:headEnd/>
              <a:tailEnd/>
            </a:ln>
            <a:effectLst/>
          </p:spPr>
          <p:txBody>
            <a:bodyPr wrap="none" anchor="ctr"/>
            <a:lstStyle/>
            <a:p>
              <a:pPr algn="ctr">
                <a:defRPr/>
              </a:pPr>
              <a:endParaRPr lang="en-US" sz="2400">
                <a:solidFill>
                  <a:srgbClr val="8D010F"/>
                </a:solidFill>
                <a:latin typeface="Times" pitchFamily="18" charset="0"/>
              </a:endParaRPr>
            </a:p>
          </p:txBody>
        </p:sp>
        <p:pic>
          <p:nvPicPr>
            <p:cNvPr id="123914" name="Picture 10" descr="LeedsUniWhite"/>
            <p:cNvPicPr>
              <a:picLocks noChangeAspect="1" noChangeArrowheads="1"/>
            </p:cNvPicPr>
            <p:nvPr/>
          </p:nvPicPr>
          <p:blipFill>
            <a:blip r:embed="rId3" cstate="print"/>
            <a:srcRect/>
            <a:stretch>
              <a:fillRect/>
            </a:stretch>
          </p:blipFill>
          <p:spPr bwMode="auto">
            <a:xfrm>
              <a:off x="4102" y="278"/>
              <a:ext cx="1433" cy="408"/>
            </a:xfrm>
            <a:prstGeom prst="rect">
              <a:avLst/>
            </a:prstGeom>
            <a:grpFill/>
          </p:spPr>
        </p:pic>
      </p:grpSp>
      <p:sp>
        <p:nvSpPr>
          <p:cNvPr id="29699" name="Text Box 22"/>
          <p:cNvSpPr txBox="1">
            <a:spLocks noChangeArrowheads="1"/>
          </p:cNvSpPr>
          <p:nvPr/>
        </p:nvSpPr>
        <p:spPr bwMode="ltGray">
          <a:xfrm>
            <a:off x="468313" y="476250"/>
            <a:ext cx="4876800" cy="738188"/>
          </a:xfrm>
          <a:prstGeom prst="rect">
            <a:avLst/>
          </a:prstGeom>
          <a:solidFill>
            <a:srgbClr val="BD3304"/>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36000" anchor="b"/>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GB" altLang="en-US" sz="2400" b="1">
              <a:solidFill>
                <a:schemeClr val="bg1"/>
              </a:solidFill>
              <a:latin typeface="Arial" panose="020B0604020202020204" pitchFamily="34" charset="0"/>
              <a:cs typeface="Arial" panose="020B0604020202020204" pitchFamily="34" charset="0"/>
            </a:endParaRPr>
          </a:p>
        </p:txBody>
      </p:sp>
      <p:sp>
        <p:nvSpPr>
          <p:cNvPr id="29700" name="TextBox 7"/>
          <p:cNvSpPr txBox="1">
            <a:spLocks noChangeArrowheads="1"/>
          </p:cNvSpPr>
          <p:nvPr/>
        </p:nvSpPr>
        <p:spPr bwMode="auto">
          <a:xfrm>
            <a:off x="0" y="6488113"/>
            <a:ext cx="9144000" cy="369887"/>
          </a:xfrm>
          <a:prstGeom prst="rect">
            <a:avLst/>
          </a:prstGeom>
          <a:solidFill>
            <a:srgbClr val="BD330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latin typeface="Arial" panose="020B0604020202020204" pitchFamily="34" charset="0"/>
            </a:endParaRPr>
          </a:p>
        </p:txBody>
      </p:sp>
      <p:sp>
        <p:nvSpPr>
          <p:cNvPr id="29701" name="Rectangle 8"/>
          <p:cNvSpPr>
            <a:spLocks noChangeArrowheads="1"/>
          </p:cNvSpPr>
          <p:nvPr/>
        </p:nvSpPr>
        <p:spPr bwMode="auto">
          <a:xfrm>
            <a:off x="323850" y="1700213"/>
            <a:ext cx="8712200" cy="175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latin typeface="Arial" panose="020B0604020202020204" pitchFamily="34" charset="0"/>
            </a:endParaRPr>
          </a:p>
          <a:p>
            <a:pPr eaLnBrk="1" hangingPunct="1">
              <a:spcBef>
                <a:spcPct val="0"/>
              </a:spcBef>
              <a:buFontTx/>
              <a:buNone/>
            </a:pPr>
            <a:endParaRPr lang="en-GB" altLang="en-US" sz="1800">
              <a:latin typeface="Arial" panose="020B0604020202020204" pitchFamily="34" charset="0"/>
            </a:endParaRPr>
          </a:p>
          <a:p>
            <a:pPr eaLnBrk="1" hangingPunct="1">
              <a:spcBef>
                <a:spcPct val="0"/>
              </a:spcBef>
              <a:buFontTx/>
              <a:buNone/>
            </a:pPr>
            <a:endParaRPr lang="en-GB" altLang="en-US" sz="1800">
              <a:latin typeface="Arial" panose="020B0604020202020204" pitchFamily="34" charset="0"/>
            </a:endParaRPr>
          </a:p>
          <a:p>
            <a:pPr eaLnBrk="1" hangingPunct="1">
              <a:spcBef>
                <a:spcPct val="0"/>
              </a:spcBef>
              <a:buFontTx/>
              <a:buNone/>
            </a:pPr>
            <a:endParaRPr lang="en-GB" altLang="en-US" sz="1800">
              <a:latin typeface="Arial" panose="020B0604020202020204" pitchFamily="34" charset="0"/>
            </a:endParaRPr>
          </a:p>
          <a:p>
            <a:pPr eaLnBrk="1" hangingPunct="1">
              <a:spcBef>
                <a:spcPct val="0"/>
              </a:spcBef>
              <a:buFontTx/>
              <a:buNone/>
            </a:pPr>
            <a:endParaRPr lang="en-GB" altLang="en-US" sz="1800">
              <a:latin typeface="Arial" panose="020B0604020202020204" pitchFamily="34" charset="0"/>
            </a:endParaRPr>
          </a:p>
          <a:p>
            <a:pPr eaLnBrk="1" hangingPunct="1">
              <a:spcBef>
                <a:spcPct val="0"/>
              </a:spcBef>
              <a:buFontTx/>
              <a:buNone/>
            </a:pPr>
            <a:endParaRPr lang="en-GB" altLang="en-US" sz="1800">
              <a:latin typeface="Arial" panose="020B0604020202020204" pitchFamily="34" charset="0"/>
            </a:endParaRPr>
          </a:p>
        </p:txBody>
      </p:sp>
      <p:sp>
        <p:nvSpPr>
          <p:cNvPr id="29702" name="Rectangle 7"/>
          <p:cNvSpPr>
            <a:spLocks noChangeArrowheads="1"/>
          </p:cNvSpPr>
          <p:nvPr/>
        </p:nvSpPr>
        <p:spPr bwMode="auto">
          <a:xfrm>
            <a:off x="179388" y="1412875"/>
            <a:ext cx="8713787"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800" b="1" dirty="0">
                <a:latin typeface="Arial"/>
                <a:cs typeface="Arial"/>
              </a:rPr>
              <a:t>Why Leeds as your host institution</a:t>
            </a:r>
          </a:p>
          <a:p>
            <a:pPr eaLnBrk="1" hangingPunct="1">
              <a:spcBef>
                <a:spcPct val="0"/>
              </a:spcBef>
              <a:buFontTx/>
              <a:buNone/>
            </a:pPr>
            <a:endParaRPr lang="en-GB" altLang="en-US" sz="1800">
              <a:latin typeface="Arial" panose="020B0604020202020204" pitchFamily="34" charset="0"/>
            </a:endParaRPr>
          </a:p>
          <a:p>
            <a:pPr eaLnBrk="1" hangingPunct="1">
              <a:spcBef>
                <a:spcPct val="0"/>
              </a:spcBef>
              <a:buFontTx/>
              <a:buNone/>
            </a:pPr>
            <a:r>
              <a:rPr lang="en-GB" altLang="en-US" sz="1800" dirty="0">
                <a:latin typeface="Arial"/>
                <a:cs typeface="Arial"/>
              </a:rPr>
              <a:t>You need to think carefully about what you are going to put in this section especially if you have spent a large amount of time here at Leeds.</a:t>
            </a:r>
          </a:p>
          <a:p>
            <a:pPr eaLnBrk="1" hangingPunct="1">
              <a:spcBef>
                <a:spcPct val="0"/>
              </a:spcBef>
              <a:buFontTx/>
              <a:buNone/>
            </a:pPr>
            <a:endParaRPr lang="en-GB" altLang="en-US" sz="1800">
              <a:latin typeface="Arial" panose="020B0604020202020204" pitchFamily="34" charset="0"/>
            </a:endParaRPr>
          </a:p>
          <a:p>
            <a:pPr eaLnBrk="1" hangingPunct="1">
              <a:spcBef>
                <a:spcPct val="0"/>
              </a:spcBef>
              <a:buFontTx/>
              <a:buNone/>
            </a:pPr>
            <a:r>
              <a:rPr lang="en-GB" altLang="en-US" sz="1800" dirty="0">
                <a:latin typeface="Arial"/>
                <a:cs typeface="Arial"/>
              </a:rPr>
              <a:t>Never say the reason for choosing The University of Leeds – is because I live here or due to family commitments – this will not go down well with the Trust.</a:t>
            </a:r>
          </a:p>
          <a:p>
            <a:pPr eaLnBrk="1" hangingPunct="1">
              <a:spcBef>
                <a:spcPct val="0"/>
              </a:spcBef>
              <a:buFontTx/>
              <a:buNone/>
            </a:pPr>
            <a:endParaRPr lang="en-GB" altLang="en-US" sz="1800">
              <a:latin typeface="Arial" panose="020B0604020202020204" pitchFamily="34" charset="0"/>
            </a:endParaRPr>
          </a:p>
          <a:p>
            <a:pPr>
              <a:spcBef>
                <a:spcPct val="0"/>
              </a:spcBef>
              <a:buNone/>
            </a:pPr>
            <a:r>
              <a:rPr lang="en-GB" altLang="en-US" sz="1800" dirty="0">
                <a:latin typeface="Arial"/>
                <a:cs typeface="Arial"/>
              </a:rPr>
              <a:t>You need to talk about whom you will be working with and the facilities that will be available to you, as well as the expertise of the academics at Leeds, and the institutional level support that we provide (e.g. research centres/networks, etc). </a:t>
            </a:r>
          </a:p>
          <a:p>
            <a:pPr eaLnBrk="1" hangingPunct="1">
              <a:spcBef>
                <a:spcPct val="0"/>
              </a:spcBef>
              <a:buFontTx/>
              <a:buNone/>
            </a:pPr>
            <a:endParaRPr lang="en-GB" altLang="en-US" sz="1800">
              <a:latin typeface="Arial" panose="020B0604020202020204" pitchFamily="34" charset="0"/>
            </a:endParaRPr>
          </a:p>
          <a:p>
            <a:pPr eaLnBrk="1" hangingPunct="1">
              <a:spcBef>
                <a:spcPct val="0"/>
              </a:spcBef>
              <a:buFontTx/>
              <a:buNone/>
            </a:pPr>
            <a:endParaRPr lang="en-GB" altLang="en-US" sz="1800">
              <a:latin typeface="Arial" panose="020B0604020202020204" pitchFamily="34" charset="0"/>
            </a:endParaRPr>
          </a:p>
          <a:p>
            <a:pPr eaLnBrk="1" hangingPunct="1">
              <a:spcBef>
                <a:spcPct val="0"/>
              </a:spcBef>
              <a:buFontTx/>
              <a:buNone/>
            </a:pPr>
            <a:endParaRPr lang="en-GB" altLang="en-US" sz="1800">
              <a:latin typeface="Arial" panose="020B0604020202020204" pitchFamily="34" charset="0"/>
            </a:endParaRPr>
          </a:p>
        </p:txBody>
      </p:sp>
    </p:spTree>
    <p:extLst>
      <p:ext uri="{BB962C8B-B14F-4D97-AF65-F5344CB8AC3E}">
        <p14:creationId xmlns:p14="http://schemas.microsoft.com/office/powerpoint/2010/main" val="1565869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a:grpSpLocks/>
          </p:cNvGrpSpPr>
          <p:nvPr/>
        </p:nvGrpSpPr>
        <p:grpSpPr bwMode="auto">
          <a:xfrm>
            <a:off x="0" y="1"/>
            <a:ext cx="9144000" cy="1333500"/>
            <a:chOff x="48" y="48"/>
            <a:chExt cx="5664" cy="793"/>
          </a:xfrm>
          <a:solidFill>
            <a:srgbClr val="BD3304"/>
          </a:solidFill>
        </p:grpSpPr>
        <p:sp>
          <p:nvSpPr>
            <p:cNvPr id="123913" name="Rectangle 9"/>
            <p:cNvSpPr>
              <a:spLocks noChangeArrowheads="1"/>
            </p:cNvSpPr>
            <p:nvPr/>
          </p:nvSpPr>
          <p:spPr bwMode="ltGray">
            <a:xfrm>
              <a:off x="48" y="48"/>
              <a:ext cx="5664" cy="793"/>
            </a:xfrm>
            <a:prstGeom prst="rect">
              <a:avLst/>
            </a:prstGeom>
            <a:grpFill/>
            <a:ln w="9525">
              <a:noFill/>
              <a:miter lim="800000"/>
              <a:headEnd/>
              <a:tailEnd/>
            </a:ln>
            <a:effectLst/>
          </p:spPr>
          <p:txBody>
            <a:bodyPr wrap="none" anchor="ctr"/>
            <a:lstStyle/>
            <a:p>
              <a:pPr algn="ctr" eaLnBrk="0" hangingPunct="0">
                <a:defRPr/>
              </a:pPr>
              <a:endParaRPr lang="en-US" sz="2400">
                <a:solidFill>
                  <a:srgbClr val="8D010F"/>
                </a:solidFill>
                <a:latin typeface="Times" pitchFamily="18" charset="0"/>
              </a:endParaRPr>
            </a:p>
          </p:txBody>
        </p:sp>
        <p:pic>
          <p:nvPicPr>
            <p:cNvPr id="123914" name="Picture 10" descr="LeedsUniWhite"/>
            <p:cNvPicPr>
              <a:picLocks noChangeAspect="1" noChangeArrowheads="1"/>
            </p:cNvPicPr>
            <p:nvPr/>
          </p:nvPicPr>
          <p:blipFill>
            <a:blip r:embed="rId3" cstate="print"/>
            <a:srcRect/>
            <a:stretch>
              <a:fillRect/>
            </a:stretch>
          </p:blipFill>
          <p:spPr bwMode="auto">
            <a:xfrm>
              <a:off x="4102" y="278"/>
              <a:ext cx="1433" cy="408"/>
            </a:xfrm>
            <a:prstGeom prst="rect">
              <a:avLst/>
            </a:prstGeom>
            <a:grpFill/>
          </p:spPr>
        </p:pic>
      </p:grpSp>
      <p:sp>
        <p:nvSpPr>
          <p:cNvPr id="21507" name="Text Box 22"/>
          <p:cNvSpPr txBox="1">
            <a:spLocks noChangeArrowheads="1"/>
          </p:cNvSpPr>
          <p:nvPr/>
        </p:nvSpPr>
        <p:spPr bwMode="ltGray">
          <a:xfrm>
            <a:off x="468313" y="404813"/>
            <a:ext cx="4876800" cy="738187"/>
          </a:xfrm>
          <a:prstGeom prst="rect">
            <a:avLst/>
          </a:prstGeom>
          <a:solidFill>
            <a:srgbClr val="BD3304"/>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36000" anchor="b"/>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GB" altLang="en-US" sz="2400" b="1">
                <a:solidFill>
                  <a:schemeClr val="bg1"/>
                </a:solidFill>
                <a:cs typeface="Arial" panose="020B0604020202020204" pitchFamily="34" charset="0"/>
              </a:rPr>
              <a:t>To Sum Up – What the Trust is looking for</a:t>
            </a:r>
          </a:p>
        </p:txBody>
      </p:sp>
      <p:sp>
        <p:nvSpPr>
          <p:cNvPr id="21508" name="TextBox 7"/>
          <p:cNvSpPr txBox="1">
            <a:spLocks noChangeArrowheads="1"/>
          </p:cNvSpPr>
          <p:nvPr/>
        </p:nvSpPr>
        <p:spPr bwMode="auto">
          <a:xfrm>
            <a:off x="0" y="6488113"/>
            <a:ext cx="9144000" cy="369887"/>
          </a:xfrm>
          <a:prstGeom prst="rect">
            <a:avLst/>
          </a:prstGeom>
          <a:solidFill>
            <a:srgbClr val="BD330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21509" name="Rectangle 9"/>
          <p:cNvSpPr>
            <a:spLocks noChangeArrowheads="1"/>
          </p:cNvSpPr>
          <p:nvPr/>
        </p:nvSpPr>
        <p:spPr bwMode="auto">
          <a:xfrm>
            <a:off x="250825" y="1444625"/>
            <a:ext cx="8424863" cy="424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a:t>The excellence of the proposed project is of paramount importance to the Trust.</a:t>
            </a:r>
          </a:p>
          <a:p>
            <a:pPr eaLnBrk="1" hangingPunct="1"/>
            <a:endParaRPr lang="en-GB" altLang="en-US"/>
          </a:p>
          <a:p>
            <a:pPr eaLnBrk="1" hangingPunct="1">
              <a:buFont typeface="Arial" panose="020B0604020202020204" pitchFamily="34" charset="0"/>
              <a:buNone/>
            </a:pPr>
            <a:r>
              <a:rPr lang="en-GB" altLang="en-US"/>
              <a:t> </a:t>
            </a:r>
          </a:p>
          <a:p>
            <a:pPr eaLnBrk="1" hangingPunct="1"/>
            <a:r>
              <a:rPr lang="en-GB" altLang="en-US"/>
              <a:t>Clarity of expression, a good methodology and an idea of anticipated outcomes and dissemination strategy are all essential.</a:t>
            </a:r>
          </a:p>
          <a:p>
            <a:pPr eaLnBrk="1" hangingPunct="1"/>
            <a:endParaRPr lang="en-GB" altLang="en-US"/>
          </a:p>
          <a:p>
            <a:pPr eaLnBrk="1" hangingPunct="1">
              <a:buFont typeface="Arial" panose="020B0604020202020204" pitchFamily="34" charset="0"/>
              <a:buNone/>
            </a:pPr>
            <a:endParaRPr lang="en-GB" altLang="en-US"/>
          </a:p>
          <a:p>
            <a:pPr eaLnBrk="1" hangingPunct="1"/>
            <a:r>
              <a:rPr lang="en-GB" altLang="en-US"/>
              <a:t>The Trustees favour applications which demonstrate both the ability of the applicant to undertake the work, and their excitement at the challenge this presents.</a:t>
            </a:r>
          </a:p>
          <a:p>
            <a:pPr eaLnBrk="1" hangingPunct="1"/>
            <a:endParaRPr lang="en-GB" altLang="en-US"/>
          </a:p>
          <a:p>
            <a:pPr eaLnBrk="1" hangingPunct="1">
              <a:buFont typeface="Arial" panose="020B0604020202020204" pitchFamily="34" charset="0"/>
              <a:buNone/>
            </a:pPr>
            <a:endParaRPr lang="en-GB" altLang="en-US"/>
          </a:p>
          <a:p>
            <a:pPr eaLnBrk="1" hangingPunct="1"/>
            <a:r>
              <a:rPr lang="en-GB" altLang="en-US"/>
              <a:t>Demonstrate WHY the work is important, and why it should be funded.</a:t>
            </a:r>
          </a:p>
          <a:p>
            <a:pPr eaLnBrk="1" hangingPunct="1"/>
            <a:endParaRPr lang="en-GB" altLang="en-US"/>
          </a:p>
          <a:p>
            <a:pPr eaLnBrk="1" hangingPunct="1"/>
            <a:endParaRPr lang="en-GB" alt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D75F74FF752714BA2C5B1A7552F4F3C" ma:contentTypeVersion="4" ma:contentTypeDescription="Create a new document." ma:contentTypeScope="" ma:versionID="18368720d88290b75067435fcccd8292">
  <xsd:schema xmlns:xsd="http://www.w3.org/2001/XMLSchema" xmlns:xs="http://www.w3.org/2001/XMLSchema" xmlns:p="http://schemas.microsoft.com/office/2006/metadata/properties" xmlns:ns2="a758d6e1-780e-42a8-870f-288f107f5a72" targetNamespace="http://schemas.microsoft.com/office/2006/metadata/properties" ma:root="true" ma:fieldsID="8b66b495d33cac85a6c6d75f9785df59" ns2:_="">
    <xsd:import namespace="a758d6e1-780e-42a8-870f-288f107f5a7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758d6e1-780e-42a8-870f-288f107f5a7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450CE8F-ACDD-4BD1-A224-0EA43C62BA6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758d6e1-780e-42a8-870f-288f107f5a7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ADED38D-37E9-4761-8325-C5AE0A1A588E}">
  <ds:schemaRefs>
    <ds:schemaRef ds:uri="http://purl.org/dc/terms/"/>
    <ds:schemaRef ds:uri="http://schemas.microsoft.com/office/2006/documentManagement/types"/>
    <ds:schemaRef ds:uri="2c146d91-5de2-4b9b-bfe2-030848a0d7a6"/>
    <ds:schemaRef ds:uri="http://purl.org/dc/elements/1.1/"/>
    <ds:schemaRef ds:uri="http://schemas.microsoft.com/office/infopath/2007/PartnerControls"/>
    <ds:schemaRef ds:uri="http://www.w3.org/XML/1998/namespace"/>
    <ds:schemaRef ds:uri="http://purl.org/dc/dcmitype/"/>
    <ds:schemaRef ds:uri="http://schemas.openxmlformats.org/package/2006/metadata/core-properties"/>
    <ds:schemaRef ds:uri="a5fd94d7-8853-48dc-9381-c26a38258ab9"/>
    <ds:schemaRef ds:uri="http://schemas.microsoft.com/office/2006/metadata/properties"/>
  </ds:schemaRefs>
</ds:datastoreItem>
</file>

<file path=customXml/itemProps3.xml><?xml version="1.0" encoding="utf-8"?>
<ds:datastoreItem xmlns:ds="http://schemas.openxmlformats.org/officeDocument/2006/customXml" ds:itemID="{D8F96B73-10C6-4AF2-B9D4-F4451E3B493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2335</TotalTime>
  <Words>1747</Words>
  <Application>Microsoft Office PowerPoint</Application>
  <PresentationFormat>On-screen Show (4:3)</PresentationFormat>
  <Paragraphs>216</Paragraphs>
  <Slides>7</Slides>
  <Notes>6</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    EARLY CAREER FELLOWSHIPS   </vt:lpstr>
      <vt:lpstr>PowerPoint Presentation</vt:lpstr>
      <vt:lpstr>PowerPoint Presentation</vt:lpstr>
      <vt:lpstr>PowerPoint Presentation</vt:lpstr>
      <vt:lpstr>PowerPoint Presentation</vt:lpstr>
      <vt:lpstr>PowerPoint Presentation</vt:lpstr>
      <vt:lpstr>PowerPoint Presentation</vt:lpstr>
    </vt:vector>
  </TitlesOfParts>
  <Company>University of Leeds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LEVERHULME TRUST EARLY CAREER DEVELOPMENT FELLOWSHIPS</dc:title>
  <dc:creator>rsuac1</dc:creator>
  <cp:lastModifiedBy>LCS Research</cp:lastModifiedBy>
  <cp:revision>196</cp:revision>
  <cp:lastPrinted>2018-01-05T12:05:51Z</cp:lastPrinted>
  <dcterms:created xsi:type="dcterms:W3CDTF">2012-01-24T16:04:52Z</dcterms:created>
  <dcterms:modified xsi:type="dcterms:W3CDTF">2022-01-05T09:42:57Z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0x0101006D75F74FF752714BA2C5B1A7552F4F3C</vt:lpwstr>
  </property>
</Properties>
</file>