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38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47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82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87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68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38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6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8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84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74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37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6DF3C-0D08-43BC-8263-523EAB09EDE7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9091-E2E4-4682-89D0-C031C38F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17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Engineering Ethics Conference</a:t>
            </a:r>
            <a:br>
              <a:rPr lang="en-GB" sz="3200" dirty="0" smtClean="0"/>
            </a:br>
            <a:r>
              <a:rPr lang="en-GB" sz="3200" dirty="0" smtClean="0"/>
              <a:t>Leeds</a:t>
            </a:r>
            <a:br>
              <a:rPr lang="en-GB" sz="3200" dirty="0" smtClean="0"/>
            </a:br>
            <a:r>
              <a:rPr lang="en-GB" sz="3200" dirty="0" smtClean="0"/>
              <a:t>6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September 2018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Dame Judith Hackitt DBE </a:t>
            </a:r>
            <a:r>
              <a:rPr lang="en-GB" dirty="0" err="1" smtClean="0"/>
              <a:t>FREng</a:t>
            </a:r>
            <a:endParaRPr lang="en-GB" dirty="0" smtClean="0"/>
          </a:p>
          <a:p>
            <a:r>
              <a:rPr lang="en-GB" dirty="0" smtClean="0"/>
              <a:t>Chair, Independent Review of Building Regulations and Fire Safety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66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Expectations have been clearly laid out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Code of conduct for professional engineers</a:t>
            </a:r>
          </a:p>
          <a:p>
            <a:r>
              <a:rPr lang="en-GB" dirty="0" smtClean="0"/>
              <a:t>Engineering Council Whistleblowing guidance (2016)</a:t>
            </a:r>
          </a:p>
          <a:p>
            <a:r>
              <a:rPr lang="en-GB" dirty="0" smtClean="0"/>
              <a:t>Statement of ethical principles (2017)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767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How do we know it is happening in practice?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Active communication and promotion by PEIs and employers?</a:t>
            </a:r>
          </a:p>
          <a:p>
            <a:r>
              <a:rPr lang="en-GB" dirty="0" smtClean="0"/>
              <a:t>Support and training?</a:t>
            </a:r>
          </a:p>
          <a:p>
            <a:r>
              <a:rPr lang="en-GB" dirty="0" smtClean="0"/>
              <a:t>Assurance and feedback?</a:t>
            </a:r>
          </a:p>
          <a:p>
            <a:endParaRPr lang="en-GB" dirty="0"/>
          </a:p>
          <a:p>
            <a:r>
              <a:rPr lang="en-GB" dirty="0" smtClean="0"/>
              <a:t>Setting standards and expectations is not enough unless there are a systems in place to ensure understanding, compliance and reporting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44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Some concerns raised during independent review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Level of acknowledgment that:</a:t>
            </a:r>
          </a:p>
          <a:p>
            <a:pPr lvl="1"/>
            <a:r>
              <a:rPr lang="en-GB" dirty="0" smtClean="0"/>
              <a:t>System was broken</a:t>
            </a:r>
          </a:p>
          <a:p>
            <a:pPr lvl="1"/>
            <a:r>
              <a:rPr lang="en-GB" dirty="0" smtClean="0"/>
              <a:t>Wrong/substandard materials being used</a:t>
            </a:r>
          </a:p>
          <a:p>
            <a:pPr lvl="1"/>
            <a:r>
              <a:rPr lang="en-GB" dirty="0" smtClean="0"/>
              <a:t>Lack of competence throughout workforce</a:t>
            </a:r>
          </a:p>
          <a:p>
            <a:pPr lvl="1"/>
            <a:r>
              <a:rPr lang="en-GB" dirty="0" smtClean="0"/>
              <a:t>Short cuts consciously being taken</a:t>
            </a:r>
          </a:p>
          <a:p>
            <a:r>
              <a:rPr lang="en-GB" dirty="0" smtClean="0"/>
              <a:t>“Walking by” problems associated with other disciplines</a:t>
            </a:r>
          </a:p>
          <a:p>
            <a:pPr lvl="1"/>
            <a:r>
              <a:rPr lang="en-GB" dirty="0" smtClean="0"/>
              <a:t>Structural vs Fire Safety</a:t>
            </a:r>
          </a:p>
          <a:p>
            <a:r>
              <a:rPr lang="en-GB" dirty="0" smtClean="0"/>
              <a:t>Procurement processes driving “value engineering” to meet tight cost margins and lowest bid approach</a:t>
            </a:r>
          </a:p>
        </p:txBody>
      </p:sp>
    </p:spTree>
    <p:extLst>
      <p:ext uri="{BB962C8B-B14F-4D97-AF65-F5344CB8AC3E}">
        <p14:creationId xmlns:p14="http://schemas.microsoft.com/office/powerpoint/2010/main" val="208919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Fragmented employment models and responsibilities add to the challenge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Raising concerns with own employer is “straightforward”</a:t>
            </a:r>
          </a:p>
          <a:p>
            <a:r>
              <a:rPr lang="en-GB" dirty="0" smtClean="0"/>
              <a:t>Unclear responsibilities/reporting lines</a:t>
            </a:r>
          </a:p>
          <a:p>
            <a:r>
              <a:rPr lang="en-GB" dirty="0" smtClean="0"/>
              <a:t>Poor record keeping and documentation make tracing problems back difficult</a:t>
            </a:r>
          </a:p>
          <a:p>
            <a:r>
              <a:rPr lang="en-GB" dirty="0" smtClean="0"/>
              <a:t>Fear of blame/future reprisals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15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Summary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Guidance is good but it is merely the start</a:t>
            </a:r>
          </a:p>
          <a:p>
            <a:r>
              <a:rPr lang="en-GB" dirty="0" smtClean="0"/>
              <a:t>Training and awareness raising is key</a:t>
            </a:r>
          </a:p>
          <a:p>
            <a:r>
              <a:rPr lang="en-GB" dirty="0" smtClean="0"/>
              <a:t>Feedback and positive assurance is essential</a:t>
            </a:r>
          </a:p>
          <a:p>
            <a:r>
              <a:rPr lang="en-GB" dirty="0" smtClean="0"/>
              <a:t>Mechanisms must reflect the current employment and </a:t>
            </a:r>
            <a:r>
              <a:rPr lang="en-GB" smtClean="0"/>
              <a:t>contract models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88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215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Engineering Ethics Conference Leeds 6th September 2018</vt:lpstr>
      <vt:lpstr>Expectations have been clearly laid out</vt:lpstr>
      <vt:lpstr>How do we know it is happening in practice?</vt:lpstr>
      <vt:lpstr>Some concerns raised during independent review</vt:lpstr>
      <vt:lpstr>Fragmented employment models and responsibilities add to the challenge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Ethics Conference Leeds 6th September 2018</dc:title>
  <dc:creator>Judith Hackitt</dc:creator>
  <cp:lastModifiedBy>Judith Hackitt</cp:lastModifiedBy>
  <cp:revision>3</cp:revision>
  <dcterms:created xsi:type="dcterms:W3CDTF">2018-08-12T14:42:33Z</dcterms:created>
  <dcterms:modified xsi:type="dcterms:W3CDTF">2018-08-12T15:00:26Z</dcterms:modified>
</cp:coreProperties>
</file>