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61" r:id="rId5"/>
    <p:sldId id="262" r:id="rId6"/>
    <p:sldId id="264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Engineering Ethics Conference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000" dirty="0"/>
              <a:t>c</a:t>
            </a:r>
            <a:r>
              <a:rPr lang="en-GB" sz="3000" dirty="0" smtClean="0"/>
              <a:t>a.fox@leeds.ac.uk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839437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How we approach teaching ethics in other disciplines</a:t>
            </a:r>
          </a:p>
          <a:p>
            <a:r>
              <a:rPr lang="en-GB" sz="3200" dirty="0" smtClean="0"/>
              <a:t>The value of case studies</a:t>
            </a:r>
          </a:p>
          <a:p>
            <a:r>
              <a:rPr lang="en-GB" sz="3200" dirty="0" smtClean="0"/>
              <a:t>The assessment trap</a:t>
            </a:r>
          </a:p>
          <a:p>
            <a:r>
              <a:rPr lang="en-GB" sz="3200" dirty="0" smtClean="0"/>
              <a:t>A new form of assessment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831449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Framing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116097" cy="4023360"/>
          </a:xfrm>
        </p:spPr>
        <p:txBody>
          <a:bodyPr>
            <a:normAutofit/>
          </a:bodyPr>
          <a:lstStyle/>
          <a:p>
            <a:r>
              <a:rPr lang="en-GB" sz="3200" dirty="0" smtClean="0"/>
              <a:t>Our job isn’t to </a:t>
            </a:r>
            <a:r>
              <a:rPr lang="en-GB" sz="3200" dirty="0" smtClean="0"/>
              <a:t>tell students what to think</a:t>
            </a:r>
          </a:p>
          <a:p>
            <a:r>
              <a:rPr lang="en-GB" sz="3200" dirty="0" smtClean="0"/>
              <a:t>A certain amount of showing them how to think (about ethics)</a:t>
            </a:r>
          </a:p>
          <a:p>
            <a:r>
              <a:rPr lang="en-GB" sz="3200" dirty="0" smtClean="0"/>
              <a:t>Mostly </a:t>
            </a:r>
            <a:r>
              <a:rPr lang="en-GB" sz="3200" dirty="0" smtClean="0"/>
              <a:t>it’s to </a:t>
            </a:r>
            <a:r>
              <a:rPr lang="en-GB" sz="3200" dirty="0" smtClean="0"/>
              <a:t>make sure that they are thinking about </a:t>
            </a:r>
            <a:r>
              <a:rPr lang="en-GB" sz="3200" dirty="0" smtClean="0"/>
              <a:t>ethics</a:t>
            </a:r>
          </a:p>
          <a:p>
            <a:r>
              <a:rPr lang="en-GB" sz="3200" dirty="0"/>
              <a:t>Disrupt the “engineering </a:t>
            </a:r>
            <a:r>
              <a:rPr lang="en-GB" sz="3200" dirty="0" err="1"/>
              <a:t>mindset</a:t>
            </a:r>
            <a:r>
              <a:rPr lang="en-GB" sz="3200" dirty="0" smtClean="0"/>
              <a:t>”</a:t>
            </a:r>
            <a:endParaRPr lang="en-GB" sz="3200" dirty="0" smtClean="0"/>
          </a:p>
          <a:p>
            <a:pPr marL="642366" lvl="1" indent="-514350">
              <a:spcBef>
                <a:spcPts val="600"/>
              </a:spcBef>
              <a:buFont typeface="+mj-lt"/>
              <a:buAutoNum type="arabicPeriod"/>
            </a:pPr>
            <a:r>
              <a:rPr lang="en-GB" sz="3000" dirty="0" smtClean="0"/>
              <a:t>How do you do that?</a:t>
            </a:r>
          </a:p>
          <a:p>
            <a:pPr marL="642366" lvl="1" indent="-514350">
              <a:spcBef>
                <a:spcPts val="600"/>
              </a:spcBef>
              <a:buFont typeface="+mj-lt"/>
              <a:buAutoNum type="arabicPeriod"/>
            </a:pPr>
            <a:r>
              <a:rPr lang="en-GB" sz="3000" dirty="0" smtClean="0"/>
              <a:t>How do you assess that?</a:t>
            </a:r>
            <a:endParaRPr lang="en-GB" sz="3000" dirty="0" smtClean="0"/>
          </a:p>
        </p:txBody>
      </p:sp>
    </p:spTree>
    <p:extLst>
      <p:ext uri="{BB962C8B-B14F-4D97-AF65-F5344CB8AC3E}">
        <p14:creationId xmlns:p14="http://schemas.microsoft.com/office/powerpoint/2010/main" val="2907292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189408"/>
            <a:ext cx="9720071" cy="4262907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GB" sz="3200" dirty="0" smtClean="0"/>
              <a:t>A lot of our teaching revolves around case studies</a:t>
            </a:r>
          </a:p>
          <a:p>
            <a:pPr lvl="1"/>
            <a:r>
              <a:rPr lang="en-GB" sz="2600" dirty="0" smtClean="0"/>
              <a:t> Grenfell Tower</a:t>
            </a:r>
          </a:p>
          <a:p>
            <a:pPr lvl="1"/>
            <a:r>
              <a:rPr lang="en-GB" sz="2600" dirty="0" smtClean="0"/>
              <a:t> Volkswagen Emissions Testing</a:t>
            </a:r>
          </a:p>
          <a:p>
            <a:pPr lvl="1"/>
            <a:r>
              <a:rPr lang="en-GB" sz="2600" dirty="0" smtClean="0"/>
              <a:t> Ford Pinto</a:t>
            </a:r>
          </a:p>
          <a:p>
            <a:pPr lvl="1"/>
            <a:r>
              <a:rPr lang="en-GB" sz="2600" dirty="0" smtClean="0"/>
              <a:t> Tacoma Narrows Bridge</a:t>
            </a:r>
          </a:p>
          <a:p>
            <a:pPr lvl="1"/>
            <a:r>
              <a:rPr lang="en-GB" sz="2600" dirty="0" smtClean="0"/>
              <a:t> Challenger Disaster</a:t>
            </a:r>
          </a:p>
          <a:p>
            <a:pPr lvl="1"/>
            <a:r>
              <a:rPr lang="en-GB" sz="2600" dirty="0" smtClean="0"/>
              <a:t> Ariane Rocket</a:t>
            </a:r>
          </a:p>
          <a:p>
            <a:pPr lvl="1"/>
            <a:r>
              <a:rPr lang="en-GB" sz="2600" dirty="0" smtClean="0"/>
              <a:t> Piper Alpha</a:t>
            </a:r>
          </a:p>
          <a:p>
            <a:pPr lvl="1"/>
            <a:r>
              <a:rPr lang="en-GB" sz="2600" dirty="0" smtClean="0"/>
              <a:t> IBM &amp; </a:t>
            </a:r>
            <a:r>
              <a:rPr lang="en-GB" sz="2600" dirty="0" err="1" smtClean="0"/>
              <a:t>Dehomag</a:t>
            </a:r>
            <a:endParaRPr lang="en-GB" sz="2600" dirty="0" smtClean="0"/>
          </a:p>
          <a:p>
            <a:pPr lvl="1"/>
            <a:r>
              <a:rPr lang="en-GB" sz="2600" dirty="0" smtClean="0"/>
              <a:t> </a:t>
            </a:r>
            <a:r>
              <a:rPr lang="en-GB" sz="2600" dirty="0" err="1" smtClean="0"/>
              <a:t>Etc</a:t>
            </a:r>
            <a:r>
              <a:rPr lang="en-GB" sz="2600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285466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value of Case studies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000" dirty="0" smtClean="0"/>
              <a:t>Demonstrates relevance and offers some historical context</a:t>
            </a:r>
            <a:endParaRPr lang="en-GB" sz="3000" dirty="0" smtClean="0"/>
          </a:p>
          <a:p>
            <a:r>
              <a:rPr lang="en-GB" sz="3000" dirty="0" smtClean="0"/>
              <a:t>Often a good way to pique student </a:t>
            </a:r>
            <a:r>
              <a:rPr lang="en-GB" sz="3000" dirty="0" smtClean="0"/>
              <a:t>interest </a:t>
            </a:r>
            <a:endParaRPr lang="en-GB" sz="3000" dirty="0" smtClean="0"/>
          </a:p>
          <a:p>
            <a:r>
              <a:rPr lang="en-GB" sz="3000" dirty="0" smtClean="0"/>
              <a:t>Practice for breaking down a problem </a:t>
            </a:r>
          </a:p>
          <a:p>
            <a:pPr lvl="1">
              <a:spcBef>
                <a:spcPts val="600"/>
              </a:spcBef>
            </a:pPr>
            <a:r>
              <a:rPr lang="en-GB" sz="2600" dirty="0" smtClean="0"/>
              <a:t> </a:t>
            </a:r>
            <a:r>
              <a:rPr lang="en-GB" sz="2800" dirty="0" smtClean="0"/>
              <a:t>Identifying relevant considerations</a:t>
            </a:r>
          </a:p>
          <a:p>
            <a:pPr lvl="1">
              <a:spcBef>
                <a:spcPts val="600"/>
              </a:spcBef>
            </a:pPr>
            <a:r>
              <a:rPr lang="en-GB" sz="2800" dirty="0" smtClean="0"/>
              <a:t> Weighing those considerations</a:t>
            </a:r>
          </a:p>
          <a:p>
            <a:pPr lvl="1">
              <a:spcBef>
                <a:spcPts val="600"/>
              </a:spcBef>
            </a:pPr>
            <a:r>
              <a:rPr lang="en-GB" sz="2800" dirty="0" smtClean="0"/>
              <a:t> Making and assessing arguments</a:t>
            </a:r>
            <a:endParaRPr lang="en-GB" sz="2800" dirty="0"/>
          </a:p>
          <a:p>
            <a:pPr marL="128016" lvl="1" indent="0">
              <a:buNone/>
            </a:pPr>
            <a:endParaRPr lang="en-GB" sz="3000" dirty="0" smtClean="0"/>
          </a:p>
          <a:p>
            <a:pPr marL="128016" lvl="1" indent="0">
              <a:buNone/>
            </a:pPr>
            <a:r>
              <a:rPr lang="en-GB" sz="3000" dirty="0" smtClean="0"/>
              <a:t>How </a:t>
            </a:r>
            <a:r>
              <a:rPr lang="en-GB" sz="3000" dirty="0"/>
              <a:t>do we assess students’ ability to adopt a critical attitude?</a:t>
            </a:r>
          </a:p>
          <a:p>
            <a:pPr marL="128016" lvl="1" indent="0">
              <a:buNone/>
            </a:pP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3731478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Assessment trap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34242"/>
            <a:ext cx="9720071" cy="40751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3200" dirty="0" smtClean="0"/>
              <a:t>Students </a:t>
            </a:r>
            <a:r>
              <a:rPr lang="en-GB" sz="3200" dirty="0"/>
              <a:t>tend not to take things seriously that are not assessed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/>
              <a:t>However, assessment can easily become a chore, or even worse – </a:t>
            </a:r>
            <a:r>
              <a:rPr lang="en-GB" sz="3200" dirty="0" smtClean="0"/>
              <a:t>the dreaded ‘tick </a:t>
            </a:r>
            <a:r>
              <a:rPr lang="en-GB" sz="3200" dirty="0"/>
              <a:t>box </a:t>
            </a:r>
            <a:r>
              <a:rPr lang="en-GB" sz="3200" dirty="0" smtClean="0"/>
              <a:t>exercise’</a:t>
            </a:r>
            <a:endParaRPr lang="en-GB" sz="3200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550091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Video 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141855" cy="4023360"/>
          </a:xfrm>
        </p:spPr>
        <p:txBody>
          <a:bodyPr>
            <a:noAutofit/>
          </a:bodyPr>
          <a:lstStyle/>
          <a:p>
            <a:r>
              <a:rPr lang="en-GB" sz="3000" dirty="0" smtClean="0"/>
              <a:t>Last year, Professor Rob </a:t>
            </a:r>
            <a:r>
              <a:rPr lang="en-GB" sz="3000" dirty="0" err="1" smtClean="0"/>
              <a:t>Kelsall</a:t>
            </a:r>
            <a:r>
              <a:rPr lang="en-GB" sz="3000" dirty="0" smtClean="0"/>
              <a:t> and I designed a new assessment for Electrical Engineering students</a:t>
            </a:r>
          </a:p>
          <a:p>
            <a:r>
              <a:rPr lang="en-GB" sz="3000" dirty="0" smtClean="0"/>
              <a:t>In </a:t>
            </a:r>
            <a:r>
              <a:rPr lang="en-GB" sz="3000" dirty="0" smtClean="0"/>
              <a:t>small groups, </a:t>
            </a:r>
            <a:r>
              <a:rPr lang="en-GB" sz="3000" dirty="0" smtClean="0"/>
              <a:t>they </a:t>
            </a:r>
            <a:r>
              <a:rPr lang="en-GB" sz="3000" dirty="0"/>
              <a:t>are required to devise, perform, and record a short video exploring an ethical issue of their choice  </a:t>
            </a:r>
          </a:p>
          <a:p>
            <a:r>
              <a:rPr lang="en-GB" sz="3000" dirty="0" smtClean="0"/>
              <a:t>The videos are about </a:t>
            </a:r>
            <a:r>
              <a:rPr lang="en-GB" sz="3000" dirty="0"/>
              <a:t>5 minutes long and comprise a </a:t>
            </a:r>
            <a:r>
              <a:rPr lang="en-GB" sz="3000" dirty="0" smtClean="0"/>
              <a:t>dramatic scene </a:t>
            </a:r>
            <a:r>
              <a:rPr lang="en-GB" sz="3000" dirty="0"/>
              <a:t>that </a:t>
            </a:r>
            <a:r>
              <a:rPr lang="en-GB" sz="3000" dirty="0" smtClean="0"/>
              <a:t>works through </a:t>
            </a:r>
            <a:r>
              <a:rPr lang="en-GB" sz="3000" dirty="0"/>
              <a:t>an ethical issue raised in the </a:t>
            </a:r>
            <a:r>
              <a:rPr lang="en-GB" sz="3000" dirty="0" smtClean="0"/>
              <a:t>module</a:t>
            </a:r>
            <a:r>
              <a:rPr lang="en-GB" sz="3000" dirty="0"/>
              <a:t> </a:t>
            </a:r>
          </a:p>
          <a:p>
            <a:r>
              <a:rPr lang="en-GB" sz="3000" dirty="0" smtClean="0"/>
              <a:t>They should articulate and defend a position on that issue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4165814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Video 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/>
              <a:t>Proactive </a:t>
            </a:r>
            <a:r>
              <a:rPr lang="en-GB" sz="3200" dirty="0" smtClean="0"/>
              <a:t>approach to case-based learning – </a:t>
            </a:r>
            <a:r>
              <a:rPr lang="en-GB" sz="3200" dirty="0" smtClean="0"/>
              <a:t>students </a:t>
            </a:r>
            <a:r>
              <a:rPr lang="en-GB" sz="3200" dirty="0" smtClean="0"/>
              <a:t>design </a:t>
            </a:r>
            <a:r>
              <a:rPr lang="en-GB" sz="3200" dirty="0" smtClean="0"/>
              <a:t>and </a:t>
            </a:r>
            <a:r>
              <a:rPr lang="en-GB" sz="3200" dirty="0" smtClean="0"/>
              <a:t>inhabit </a:t>
            </a:r>
            <a:r>
              <a:rPr lang="en-GB" sz="3200" dirty="0" smtClean="0"/>
              <a:t>their own </a:t>
            </a:r>
            <a:r>
              <a:rPr lang="en-GB" sz="3200" dirty="0" smtClean="0"/>
              <a:t>cases</a:t>
            </a:r>
          </a:p>
          <a:p>
            <a:r>
              <a:rPr lang="en-GB" sz="3200" dirty="0" smtClean="0"/>
              <a:t>Having a cast of characters provides a natural structure for breaking down a problem and looking at it from multiple angles</a:t>
            </a:r>
          </a:p>
          <a:p>
            <a:r>
              <a:rPr lang="en-GB" sz="3200" dirty="0" smtClean="0"/>
              <a:t>Something a bit different – students seem to have enjoyed it and some of the videos showcased fantastic creativity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65953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273</TotalTime>
  <Words>302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Tw Cen MT</vt:lpstr>
      <vt:lpstr>Tw Cen MT Condensed</vt:lpstr>
      <vt:lpstr>Wingdings 3</vt:lpstr>
      <vt:lpstr>Integral</vt:lpstr>
      <vt:lpstr>Engineering Ethics Conference </vt:lpstr>
      <vt:lpstr>Overview</vt:lpstr>
      <vt:lpstr>Framing</vt:lpstr>
      <vt:lpstr>Case studies</vt:lpstr>
      <vt:lpstr>The value of Case studies</vt:lpstr>
      <vt:lpstr>The Assessment trap</vt:lpstr>
      <vt:lpstr>Video Assessment</vt:lpstr>
      <vt:lpstr>Video Assessment</vt:lpstr>
    </vt:vector>
  </TitlesOfParts>
  <Company>University of Leeds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Ethics Conference</dc:title>
  <dc:creator>Carl Fox</dc:creator>
  <cp:lastModifiedBy>Carl</cp:lastModifiedBy>
  <cp:revision>13</cp:revision>
  <dcterms:created xsi:type="dcterms:W3CDTF">2018-08-23T10:33:12Z</dcterms:created>
  <dcterms:modified xsi:type="dcterms:W3CDTF">2018-08-30T13:33:55Z</dcterms:modified>
</cp:coreProperties>
</file>